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DM Serif Display" panose="020B0604020202020204" charset="0"/>
      <p:regular r:id="rId32"/>
      <p: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bold r:id="rId47"/>
      <p:italic r:id="rId48"/>
      <p:boldItalic r:id="rId49"/>
    </p:embeddedFont>
    <p:embeddedFont>
      <p:font typeface="Open Sans Medium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pCVretdK3iG32ya4N34dWoVE4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F0B7C5-57D9-4555-A7FB-C497F3F7BA43}">
  <a:tblStyle styleId="{91F0B7C5-57D9-4555-A7FB-C497F3F7BA4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8d9b605c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f8d9b605c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8d9b605c1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f8d9b605c1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8d9b602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f8d9b6024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d9b6024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f8d9b6024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</a:t>
            </a:r>
            <a:r>
              <a:rPr lang="en-ID" dirty="0" err="1"/>
              <a:t>targetnya</a:t>
            </a:r>
            <a:r>
              <a:rPr lang="en-ID" dirty="0"/>
              <a:t> </a:t>
            </a:r>
            <a:r>
              <a:rPr lang="en-ID" dirty="0" err="1"/>
              <a:t>tertuju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1 designation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 dirty="0" err="1"/>
              <a:t>Jelasin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heatmap </a:t>
            </a:r>
            <a:r>
              <a:rPr lang="en-ID" dirty="0" err="1"/>
              <a:t>kalo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paling </a:t>
            </a:r>
            <a:r>
              <a:rPr lang="en-ID" dirty="0" err="1"/>
              <a:t>kuat</a:t>
            </a:r>
            <a:r>
              <a:rPr lang="en-ID" dirty="0"/>
              <a:t> di Age dan Monthly Income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8d9b602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f8d9b602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7f0e5eb7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f7f0e5eb7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Sumber: https://khoros.com/resources/social-media-demographics-guide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8d9b605c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f8d9b605c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8c61f98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gf8c61f98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0c942f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f90c942f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90c942f9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f90c942f9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2" name="Google Shape;72;p31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6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title" idx="6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title" idx="7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title" idx="8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B7B7B7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6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0" name="Google Shape;40;p27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3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t="37453" b="1604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254C6D">
              <a:alpha val="52941"/>
            </a:srgbClr>
          </a:solidFill>
          <a:ln w="25400" cap="flat" cmpd="sng">
            <a:solidFill>
              <a:srgbClr val="1B374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2539600" y="3949326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b="1">
                <a:latin typeface="Open Sans"/>
                <a:ea typeface="Open Sans"/>
                <a:cs typeface="Open Sans"/>
                <a:sym typeface="Open Sans"/>
              </a:rPr>
              <a:t>By Power Rangers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022350" y="1706400"/>
            <a:ext cx="70992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D" sz="4000" dirty="0">
                <a:solidFill>
                  <a:schemeClr val="lt1"/>
                </a:solidFill>
              </a:rPr>
              <a:t>Trips&amp;Travel.com</a:t>
            </a:r>
            <a:endParaRPr sz="40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D" sz="4000" dirty="0">
                <a:solidFill>
                  <a:schemeClr val="lt1"/>
                </a:solidFill>
              </a:rPr>
              <a:t>Holiday Package Recommendation</a:t>
            </a:r>
            <a:endParaRPr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8d9b605c1_2_0"/>
          <p:cNvSpPr txBox="1"/>
          <p:nvPr/>
        </p:nvSpPr>
        <p:spPr>
          <a:xfrm>
            <a:off x="5949929" y="3845358"/>
            <a:ext cx="28413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Preproccessing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6" name="Google Shape;236;gf8d9b605c1_2_0"/>
          <p:cNvSpPr txBox="1">
            <a:spLocks noGrp="1"/>
          </p:cNvSpPr>
          <p:nvPr>
            <p:ph type="ctrTitle"/>
          </p:nvPr>
        </p:nvSpPr>
        <p:spPr>
          <a:xfrm>
            <a:off x="715200" y="344775"/>
            <a:ext cx="54015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700"/>
              <a:t>Data Distribution </a:t>
            </a:r>
            <a:r>
              <a:rPr lang="en-ID" sz="1200"/>
              <a:t>- Before Normalization &amp; Handle Outliers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</p:txBody>
      </p:sp>
      <p:pic>
        <p:nvPicPr>
          <p:cNvPr id="237" name="Google Shape;237;gf8d9b605c1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4871" y="2946233"/>
            <a:ext cx="2012655" cy="200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f8d9b605c1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210" y="2945916"/>
            <a:ext cx="2009165" cy="20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f8d9b605c1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267" y="825630"/>
            <a:ext cx="1973067" cy="197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f8d9b605c1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21216" y="774675"/>
            <a:ext cx="2072253" cy="207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f8d9b605c1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1967" y="824900"/>
            <a:ext cx="1973063" cy="197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f8d9b605c1_2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6872" y="2919626"/>
            <a:ext cx="2072253" cy="197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8d9b605c1_2_23"/>
          <p:cNvSpPr txBox="1"/>
          <p:nvPr/>
        </p:nvSpPr>
        <p:spPr>
          <a:xfrm>
            <a:off x="5949929" y="3845358"/>
            <a:ext cx="28413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Preproccessing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48" name="Google Shape;248;gf8d9b605c1_2_23"/>
          <p:cNvPicPr preferRelativeResize="0"/>
          <p:nvPr/>
        </p:nvPicPr>
        <p:blipFill rotWithShape="1">
          <a:blip r:embed="rId3">
            <a:alphaModFix/>
          </a:blip>
          <a:srcRect l="-198200" t="5980" r="198199" b="-5980"/>
          <a:stretch/>
        </p:blipFill>
        <p:spPr>
          <a:xfrm>
            <a:off x="2428103" y="2963301"/>
            <a:ext cx="1912649" cy="191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f8d9b605c1_2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4150" y="2993162"/>
            <a:ext cx="2052600" cy="20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f8d9b605c1_2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8200" y="2993162"/>
            <a:ext cx="2052600" cy="205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f8d9b605c1_2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200" y="3004349"/>
            <a:ext cx="1965160" cy="19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8d9b605c1_2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200" y="908850"/>
            <a:ext cx="1965149" cy="19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f8d9b605c1_2_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82575" y="846825"/>
            <a:ext cx="2052601" cy="205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f8d9b605c1_2_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95250" y="796775"/>
            <a:ext cx="2052600" cy="205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8d9b605c1_2_23"/>
          <p:cNvSpPr txBox="1">
            <a:spLocks noGrp="1"/>
          </p:cNvSpPr>
          <p:nvPr>
            <p:ph type="ctrTitle"/>
          </p:nvPr>
        </p:nvSpPr>
        <p:spPr>
          <a:xfrm>
            <a:off x="715200" y="344775"/>
            <a:ext cx="54015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700"/>
              <a:t>Data Distribution </a:t>
            </a:r>
            <a:r>
              <a:rPr lang="en-ID" sz="1200"/>
              <a:t>- After Normalization &amp; Handle Outliers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8d9b60240_0_25"/>
          <p:cNvSpPr txBox="1">
            <a:spLocks noGrp="1"/>
          </p:cNvSpPr>
          <p:nvPr>
            <p:ph type="ctrTitle"/>
          </p:nvPr>
        </p:nvSpPr>
        <p:spPr>
          <a:xfrm>
            <a:off x="371175" y="3159550"/>
            <a:ext cx="7630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200">
                <a:latin typeface="Open Sans Light"/>
                <a:ea typeface="Open Sans Light"/>
                <a:cs typeface="Open Sans Light"/>
                <a:sym typeface="Open Sans Light"/>
              </a:rPr>
              <a:t>Transform skewed distribution feature’s value into the same scales with </a:t>
            </a:r>
            <a:r>
              <a:rPr lang="en-ID" sz="1200" b="1">
                <a:latin typeface="Open Sans"/>
                <a:ea typeface="Open Sans"/>
                <a:cs typeface="Open Sans"/>
                <a:sym typeface="Open Sans"/>
              </a:rPr>
              <a:t>MinMaxScaler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gf8d9b60240_0_25"/>
          <p:cNvSpPr txBox="1"/>
          <p:nvPr/>
        </p:nvSpPr>
        <p:spPr>
          <a:xfrm>
            <a:off x="5949929" y="3845358"/>
            <a:ext cx="28413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Preproccessing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62" name="Google Shape;262;gf8d9b60240_0_25"/>
          <p:cNvPicPr preferRelativeResize="0"/>
          <p:nvPr/>
        </p:nvPicPr>
        <p:blipFill rotWithShape="1">
          <a:blip r:embed="rId3">
            <a:alphaModFix/>
          </a:blip>
          <a:srcRect l="15640" t="50864" r="71146"/>
          <a:stretch/>
        </p:blipFill>
        <p:spPr>
          <a:xfrm>
            <a:off x="495050" y="990100"/>
            <a:ext cx="1208274" cy="14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f8d9b60240_0_25"/>
          <p:cNvSpPr txBox="1">
            <a:spLocks noGrp="1"/>
          </p:cNvSpPr>
          <p:nvPr>
            <p:ph type="ctrTitle"/>
          </p:nvPr>
        </p:nvSpPr>
        <p:spPr>
          <a:xfrm>
            <a:off x="371175" y="395100"/>
            <a:ext cx="21300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700"/>
              <a:t>Outliers</a:t>
            </a:r>
            <a:endParaRPr sz="1700"/>
          </a:p>
        </p:txBody>
      </p:sp>
      <p:pic>
        <p:nvPicPr>
          <p:cNvPr id="264" name="Google Shape;264;gf8d9b60240_0_25"/>
          <p:cNvPicPr preferRelativeResize="0"/>
          <p:nvPr/>
        </p:nvPicPr>
        <p:blipFill rotWithShape="1">
          <a:blip r:embed="rId3">
            <a:alphaModFix/>
          </a:blip>
          <a:srcRect l="85834" t="50864"/>
          <a:stretch/>
        </p:blipFill>
        <p:spPr>
          <a:xfrm>
            <a:off x="1845950" y="990100"/>
            <a:ext cx="1295250" cy="1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f8d9b60240_0_25"/>
          <p:cNvPicPr preferRelativeResize="0"/>
          <p:nvPr/>
        </p:nvPicPr>
        <p:blipFill rotWithShape="1">
          <a:blip r:embed="rId3">
            <a:alphaModFix/>
          </a:blip>
          <a:srcRect l="58581" r="28203" b="50864"/>
          <a:stretch/>
        </p:blipFill>
        <p:spPr>
          <a:xfrm>
            <a:off x="3350950" y="990100"/>
            <a:ext cx="1208274" cy="1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f8d9b60240_0_25"/>
          <p:cNvPicPr preferRelativeResize="0"/>
          <p:nvPr/>
        </p:nvPicPr>
        <p:blipFill rotWithShape="1">
          <a:blip r:embed="rId4">
            <a:alphaModFix/>
          </a:blip>
          <a:srcRect l="59582" r="27964" b="51364"/>
          <a:stretch/>
        </p:blipFill>
        <p:spPr>
          <a:xfrm>
            <a:off x="5168650" y="1076675"/>
            <a:ext cx="1015276" cy="130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gf8d9b60240_0_25"/>
          <p:cNvCxnSpPr>
            <a:stCxn id="265" idx="3"/>
          </p:cNvCxnSpPr>
          <p:nvPr/>
        </p:nvCxnSpPr>
        <p:spPr>
          <a:xfrm>
            <a:off x="4559224" y="1727550"/>
            <a:ext cx="51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8" name="Google Shape;268;gf8d9b60240_0_25"/>
          <p:cNvSpPr/>
          <p:nvPr/>
        </p:nvSpPr>
        <p:spPr>
          <a:xfrm>
            <a:off x="3350950" y="838050"/>
            <a:ext cx="2987100" cy="177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f8d9b60240_0_25"/>
          <p:cNvSpPr txBox="1">
            <a:spLocks noGrp="1"/>
          </p:cNvSpPr>
          <p:nvPr>
            <p:ph type="ctrTitle"/>
          </p:nvPr>
        </p:nvSpPr>
        <p:spPr>
          <a:xfrm>
            <a:off x="4559225" y="1727550"/>
            <a:ext cx="921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000" b="1">
                <a:solidFill>
                  <a:srgbClr val="A64D79"/>
                </a:solidFill>
                <a:latin typeface="Open Sans"/>
                <a:ea typeface="Open Sans"/>
                <a:cs typeface="Open Sans"/>
                <a:sym typeface="Open Sans"/>
              </a:rPr>
              <a:t>Handle Outliers</a:t>
            </a:r>
            <a:endParaRPr sz="1000" b="1">
              <a:solidFill>
                <a:srgbClr val="A64D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gf8d9b60240_0_25"/>
          <p:cNvSpPr txBox="1"/>
          <p:nvPr/>
        </p:nvSpPr>
        <p:spPr>
          <a:xfrm>
            <a:off x="6679897" y="804000"/>
            <a:ext cx="1767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Handle outliers on </a:t>
            </a:r>
            <a:r>
              <a:rPr lang="en-ID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DurationOfPitch </a:t>
            </a: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IQR Method because we assume the number is not necessary, while on </a:t>
            </a:r>
            <a:r>
              <a:rPr lang="en-ID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MonthlyIncome </a:t>
            </a: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&amp; </a:t>
            </a:r>
            <a:r>
              <a:rPr lang="en-ID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NumberfTrips </a:t>
            </a: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valid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f8d9b60240_0_25"/>
          <p:cNvSpPr txBox="1">
            <a:spLocks noGrp="1"/>
          </p:cNvSpPr>
          <p:nvPr>
            <p:ph type="ctrTitle"/>
          </p:nvPr>
        </p:nvSpPr>
        <p:spPr>
          <a:xfrm>
            <a:off x="371175" y="2787800"/>
            <a:ext cx="21300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700"/>
              <a:t>Normalization</a:t>
            </a:r>
            <a:endParaRPr sz="1700"/>
          </a:p>
        </p:txBody>
      </p:sp>
      <p:sp>
        <p:nvSpPr>
          <p:cNvPr id="272" name="Google Shape;272;gf8d9b60240_0_25"/>
          <p:cNvSpPr txBox="1"/>
          <p:nvPr/>
        </p:nvSpPr>
        <p:spPr>
          <a:xfrm>
            <a:off x="371175" y="3462150"/>
            <a:ext cx="2590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</a:pPr>
            <a:r>
              <a:rPr lang="en-ID" sz="17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 Engineering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f8d9b60240_0_25"/>
          <p:cNvSpPr txBox="1"/>
          <p:nvPr/>
        </p:nvSpPr>
        <p:spPr>
          <a:xfrm>
            <a:off x="371175" y="3952650"/>
            <a:ext cx="58716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Label encoding on Gender and hot encoding on Occupation, MaritalStatus and Designation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8d9b60240_0_7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1300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/>
              <a:t>Data Insight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79" name="Google Shape;279;gf8d9b60240_0_78"/>
          <p:cNvSpPr txBox="1"/>
          <p:nvPr/>
        </p:nvSpPr>
        <p:spPr>
          <a:xfrm>
            <a:off x="5949929" y="3845358"/>
            <a:ext cx="28413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Preproccessing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0" name="Google Shape;280;gf8d9b60240_0_78"/>
          <p:cNvSpPr txBox="1"/>
          <p:nvPr/>
        </p:nvSpPr>
        <p:spPr>
          <a:xfrm>
            <a:off x="849450" y="1061450"/>
            <a:ext cx="6670200" cy="3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Data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terlihat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valid dan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tidak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kecacatan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Namun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masih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data-data yang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kosong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hilang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harus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diurus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ketika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preprocessing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Ada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beberapa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distribusi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yang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sedikit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*skewed*,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hal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harus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diingat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apabila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kita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ingin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melakukan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sesuatu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atau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menggunakan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model yang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memerlukan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asumsi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distribusi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normal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Beberapa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*feature*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memiliki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korelasi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yang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jelas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dengan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*target*,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mereka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akan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dipakai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Beberapa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*feature*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terlihat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sama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sekali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tidak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berkorelasi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mereka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sebaiknya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diabaikan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Ada feature yang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korelasinya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tinggi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satu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sama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lain (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berat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tinggi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mungkin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cuma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akan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dipakai</a:t>
            </a: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ID" sz="14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satu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2"/>
          <p:cNvGrpSpPr/>
          <p:nvPr/>
        </p:nvGrpSpPr>
        <p:grpSpPr>
          <a:xfrm>
            <a:off x="3809646" y="2160735"/>
            <a:ext cx="3833615" cy="2720000"/>
            <a:chOff x="4424651" y="2344525"/>
            <a:chExt cx="3306549" cy="2360224"/>
          </a:xfrm>
        </p:grpSpPr>
        <p:pic>
          <p:nvPicPr>
            <p:cNvPr id="286" name="Google Shape;286;p12" title="Cha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24651" y="2660200"/>
              <a:ext cx="3306549" cy="204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12"/>
            <p:cNvSpPr/>
            <p:nvPr/>
          </p:nvSpPr>
          <p:spPr>
            <a:xfrm>
              <a:off x="4480225" y="2344525"/>
              <a:ext cx="697800" cy="2266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2"/>
            <p:cNvSpPr txBox="1"/>
            <p:nvPr/>
          </p:nvSpPr>
          <p:spPr>
            <a:xfrm>
              <a:off x="5433375" y="3053925"/>
              <a:ext cx="4986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000"/>
                <a:buFont typeface="Open Sans Light"/>
                <a:buNone/>
              </a:pPr>
              <a:r>
                <a:rPr lang="en-ID" sz="11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1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000"/>
                <a:buFont typeface="Open Sans Light"/>
                <a:buNone/>
              </a:pPr>
              <a:r>
                <a:rPr lang="en-ID" sz="1100" b="0" i="0" u="none" strike="noStrike" cap="non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56%</a:t>
              </a:r>
              <a:endParaRPr sz="11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89" name="Google Shape;289;p12"/>
            <p:cNvSpPr txBox="1"/>
            <p:nvPr/>
          </p:nvSpPr>
          <p:spPr>
            <a:xfrm>
              <a:off x="5877100" y="3406325"/>
              <a:ext cx="4986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000"/>
                <a:buFont typeface="Open Sans Light"/>
                <a:buNone/>
              </a:pPr>
              <a:r>
                <a:rPr lang="en-ID" sz="1100" b="1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1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000"/>
                <a:buFont typeface="Open Sans Light"/>
                <a:buNone/>
              </a:pPr>
              <a:r>
                <a:rPr lang="en-ID" sz="1100" b="0" i="0" u="none" strike="noStrike" cap="none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39%</a:t>
              </a:r>
              <a:endParaRPr sz="1100" b="0" i="0" u="none" strike="noStrike" cap="none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90" name="Google Shape;290;p12"/>
            <p:cNvSpPr txBox="1"/>
            <p:nvPr/>
          </p:nvSpPr>
          <p:spPr>
            <a:xfrm>
              <a:off x="6375700" y="3766525"/>
              <a:ext cx="4986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000"/>
                <a:buFont typeface="Open Sans Light"/>
                <a:buNone/>
              </a:pPr>
              <a:r>
                <a:rPr lang="en-ID" sz="11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000"/>
                <a:buFont typeface="Open Sans Light"/>
                <a:buNone/>
              </a:pPr>
              <a:r>
                <a:rPr lang="en-ID" sz="1100" b="0" i="0" u="none" strike="noStrike" cap="none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5%</a:t>
              </a:r>
              <a:endParaRPr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291" name="Google Shape;291;p12"/>
          <p:cNvSpPr/>
          <p:nvPr/>
        </p:nvSpPr>
        <p:spPr>
          <a:xfrm>
            <a:off x="-403550" y="1135175"/>
            <a:ext cx="4828200" cy="41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4671100" y="399450"/>
            <a:ext cx="4828200" cy="442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"/>
          <p:cNvSpPr txBox="1">
            <a:spLocks noGrp="1"/>
          </p:cNvSpPr>
          <p:nvPr>
            <p:ph type="ctrTitle"/>
          </p:nvPr>
        </p:nvSpPr>
        <p:spPr>
          <a:xfrm>
            <a:off x="226831" y="410431"/>
            <a:ext cx="4268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2000" dirty="0"/>
              <a:t>Product Taken Customer </a:t>
            </a:r>
            <a:r>
              <a:rPr lang="en-ID" sz="2000" dirty="0" err="1"/>
              <a:t>Behavior</a:t>
            </a:r>
            <a:endParaRPr sz="2000" dirty="0"/>
          </a:p>
        </p:txBody>
      </p:sp>
      <p:sp>
        <p:nvSpPr>
          <p:cNvPr id="294" name="Google Shape;294;p12"/>
          <p:cNvSpPr/>
          <p:nvPr/>
        </p:nvSpPr>
        <p:spPr>
          <a:xfrm>
            <a:off x="2190706" y="3465725"/>
            <a:ext cx="1176355" cy="11956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523213" y="3766525"/>
            <a:ext cx="762300" cy="7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665005" y="4492049"/>
            <a:ext cx="843338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Female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2388488" y="4080575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60%</a:t>
            </a:r>
            <a:endParaRPr sz="1800" b="0" i="0" u="none" strike="noStrike" cap="none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1555463" y="4080575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40%</a:t>
            </a:r>
            <a:endParaRPr sz="1800" b="0" i="0" u="none" strike="noStrike" cap="non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3409838" y="4447288"/>
            <a:ext cx="65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Male</a:t>
            </a:r>
            <a:endParaRPr sz="16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0" name="Google Shape;300;p12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4620" y="770763"/>
            <a:ext cx="2723813" cy="16525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 txBox="1"/>
          <p:nvPr/>
        </p:nvSpPr>
        <p:spPr>
          <a:xfrm>
            <a:off x="5275043" y="472078"/>
            <a:ext cx="1861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13.9%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Unmarried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5146782" y="1194040"/>
            <a:ext cx="1861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18.9%</a:t>
            </a:r>
            <a:endParaRPr sz="11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Single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>
            <a:off x="5537798" y="2200170"/>
            <a:ext cx="1989420" cy="5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19.3%</a:t>
            </a:r>
            <a:endParaRPr sz="11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Divorced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7551502" y="1135175"/>
            <a:ext cx="18612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47.9%</a:t>
            </a: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Married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530875" y="2128950"/>
            <a:ext cx="2800275" cy="630875"/>
          </a:xfrm>
          <a:custGeom>
            <a:avLst/>
            <a:gdLst/>
            <a:ahLst/>
            <a:cxnLst/>
            <a:rect l="l" t="t" r="r" b="b"/>
            <a:pathLst>
              <a:path w="112011" h="25235" extrusionOk="0">
                <a:moveTo>
                  <a:pt x="0" y="25235"/>
                </a:moveTo>
                <a:lnTo>
                  <a:pt x="22402" y="10300"/>
                </a:lnTo>
                <a:lnTo>
                  <a:pt x="32702" y="18798"/>
                </a:lnTo>
                <a:lnTo>
                  <a:pt x="59997" y="0"/>
                </a:lnTo>
                <a:lnTo>
                  <a:pt x="79567" y="22145"/>
                </a:lnTo>
                <a:lnTo>
                  <a:pt x="90124" y="6438"/>
                </a:lnTo>
                <a:lnTo>
                  <a:pt x="112011" y="515"/>
                </a:lnTo>
              </a:path>
            </a:pathLst>
          </a:custGeom>
          <a:noFill/>
          <a:ln w="38100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2"/>
          <p:cNvSpPr/>
          <p:nvPr/>
        </p:nvSpPr>
        <p:spPr>
          <a:xfrm>
            <a:off x="2871950" y="1916125"/>
            <a:ext cx="1331700" cy="360000"/>
          </a:xfrm>
          <a:prstGeom prst="rect">
            <a:avLst/>
          </a:prstGeom>
          <a:solidFill>
            <a:srgbClr val="254C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2914400" y="1989775"/>
            <a:ext cx="1234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F3F3F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$20,000 - 22.000</a:t>
            </a:r>
            <a:endParaRPr sz="1200" b="0" i="0" u="none" strike="noStrike" cap="none">
              <a:solidFill>
                <a:srgbClr val="F3F3F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402125" y="2006650"/>
            <a:ext cx="3482650" cy="838373"/>
          </a:xfrm>
          <a:custGeom>
            <a:avLst/>
            <a:gdLst/>
            <a:ahLst/>
            <a:cxnLst/>
            <a:rect l="l" t="t" r="r" b="b"/>
            <a:pathLst>
              <a:path w="139306" h="34762" extrusionOk="0">
                <a:moveTo>
                  <a:pt x="0" y="0"/>
                </a:moveTo>
                <a:lnTo>
                  <a:pt x="0" y="34762"/>
                </a:lnTo>
                <a:lnTo>
                  <a:pt x="139306" y="34762"/>
                </a:lnTo>
              </a:path>
            </a:pathLst>
          </a:cu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2"/>
          <p:cNvSpPr txBox="1">
            <a:spLocks noGrp="1"/>
          </p:cNvSpPr>
          <p:nvPr>
            <p:ph type="ctrTitle"/>
          </p:nvPr>
        </p:nvSpPr>
        <p:spPr>
          <a:xfrm>
            <a:off x="377419" y="1341624"/>
            <a:ext cx="396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400">
                <a:latin typeface="Open Sans"/>
                <a:ea typeface="Open Sans"/>
                <a:cs typeface="Open Sans"/>
                <a:sym typeface="Open Sans"/>
              </a:rPr>
              <a:t>Average Monthly Income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0" name="Google Shape;310;p12"/>
          <p:cNvGrpSpPr/>
          <p:nvPr/>
        </p:nvGrpSpPr>
        <p:grpSpPr>
          <a:xfrm>
            <a:off x="6518890" y="2959190"/>
            <a:ext cx="633437" cy="602590"/>
            <a:chOff x="3235438" y="1970604"/>
            <a:chExt cx="354364" cy="354745"/>
          </a:xfrm>
        </p:grpSpPr>
        <p:sp>
          <p:nvSpPr>
            <p:cNvPr id="311" name="Google Shape;311;p12"/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224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12"/>
          <p:cNvSpPr txBox="1">
            <a:spLocks noGrp="1"/>
          </p:cNvSpPr>
          <p:nvPr>
            <p:ph type="ctrTitle"/>
          </p:nvPr>
        </p:nvSpPr>
        <p:spPr>
          <a:xfrm>
            <a:off x="1588325" y="4726500"/>
            <a:ext cx="15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100" b="1">
                <a:latin typeface="Open Sans Medium"/>
                <a:ea typeface="Open Sans Medium"/>
                <a:cs typeface="Open Sans Medium"/>
                <a:sym typeface="Open Sans Medium"/>
              </a:rPr>
              <a:t>Age 22 - 55 years old</a:t>
            </a:r>
            <a:endParaRPr sz="1100" b="1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7394179" y="2913425"/>
            <a:ext cx="159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4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Follow Ups</a:t>
            </a:r>
            <a:endParaRPr sz="14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1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3 - 5 times</a:t>
            </a:r>
            <a:endParaRPr sz="14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6737725" y="3815350"/>
            <a:ext cx="23046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Insight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>
            <a:spLocks noGrp="1"/>
          </p:cNvSpPr>
          <p:nvPr>
            <p:ph type="ctrTitle"/>
          </p:nvPr>
        </p:nvSpPr>
        <p:spPr>
          <a:xfrm>
            <a:off x="4549541" y="143375"/>
            <a:ext cx="3379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2000"/>
              <a:t>Feature Correlation</a:t>
            </a:r>
            <a:endParaRPr sz="1600"/>
          </a:p>
        </p:txBody>
      </p:sp>
      <p:sp>
        <p:nvSpPr>
          <p:cNvPr id="332" name="Google Shape;332;p13"/>
          <p:cNvSpPr txBox="1"/>
          <p:nvPr/>
        </p:nvSpPr>
        <p:spPr>
          <a:xfrm>
            <a:off x="6318198" y="3783875"/>
            <a:ext cx="23994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Insight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13"/>
          <p:cNvGrpSpPr/>
          <p:nvPr/>
        </p:nvGrpSpPr>
        <p:grpSpPr>
          <a:xfrm>
            <a:off x="4220526" y="625546"/>
            <a:ext cx="4692080" cy="4160150"/>
            <a:chOff x="1409031" y="470625"/>
            <a:chExt cx="4245074" cy="4424750"/>
          </a:xfrm>
        </p:grpSpPr>
        <p:pic>
          <p:nvPicPr>
            <p:cNvPr id="334" name="Google Shape;334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9031" y="470625"/>
              <a:ext cx="4245074" cy="442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13"/>
            <p:cNvSpPr/>
            <p:nvPr/>
          </p:nvSpPr>
          <p:spPr>
            <a:xfrm>
              <a:off x="4781862" y="861934"/>
              <a:ext cx="352269" cy="442210"/>
            </a:xfrm>
            <a:prstGeom prst="rect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3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75" y="1493500"/>
            <a:ext cx="3487650" cy="2156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"/>
          <p:cNvSpPr txBox="1"/>
          <p:nvPr/>
        </p:nvSpPr>
        <p:spPr>
          <a:xfrm rot="-5400000">
            <a:off x="1165568" y="2177725"/>
            <a:ext cx="159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9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Basic</a:t>
            </a:r>
            <a:endParaRPr sz="9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 rot="-5400000">
            <a:off x="1418868" y="2295600"/>
            <a:ext cx="159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9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Deluxe</a:t>
            </a:r>
            <a:endParaRPr sz="9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13"/>
          <p:cNvSpPr txBox="1"/>
          <p:nvPr/>
        </p:nvSpPr>
        <p:spPr>
          <a:xfrm rot="-5400000">
            <a:off x="1776593" y="2015050"/>
            <a:ext cx="159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9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Standard</a:t>
            </a:r>
            <a:endParaRPr sz="9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13"/>
          <p:cNvSpPr txBox="1"/>
          <p:nvPr/>
        </p:nvSpPr>
        <p:spPr>
          <a:xfrm rot="-5400000">
            <a:off x="2055418" y="2295600"/>
            <a:ext cx="159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9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King</a:t>
            </a:r>
            <a:endParaRPr sz="9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13"/>
          <p:cNvSpPr txBox="1"/>
          <p:nvPr/>
        </p:nvSpPr>
        <p:spPr>
          <a:xfrm rot="-5400000">
            <a:off x="2328893" y="2295600"/>
            <a:ext cx="1595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Open Sans Light"/>
              <a:buNone/>
            </a:pPr>
            <a:r>
              <a:rPr lang="en-ID" sz="9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Super Deluxe</a:t>
            </a:r>
            <a:endParaRPr sz="9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D">
                <a:solidFill>
                  <a:schemeClr val="lt1"/>
                </a:solidFill>
              </a:rPr>
              <a:t>Modeling &amp;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14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-ID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8d9b60240_0_86"/>
          <p:cNvSpPr txBox="1"/>
          <p:nvPr/>
        </p:nvSpPr>
        <p:spPr>
          <a:xfrm>
            <a:off x="2837311" y="1773541"/>
            <a:ext cx="3436800" cy="15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Logistic Regression</a:t>
            </a:r>
            <a:endParaRPr sz="13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Nearest Neighbor</a:t>
            </a:r>
            <a:endParaRPr sz="13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Decision Tree</a:t>
            </a:r>
            <a:endParaRPr sz="13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Random Forest</a:t>
            </a:r>
            <a:endParaRPr sz="13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5080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</a:t>
            </a:r>
            <a:r>
              <a:rPr lang="en-ID" sz="1200" b="1" i="0" u="none" strike="noStrike" cap="none">
                <a:solidFill>
                  <a:srgbClr val="254C6D"/>
                </a:solidFill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 sz="1300" b="1" i="0" u="none" strike="noStrike" cap="none">
              <a:solidFill>
                <a:srgbClr val="254C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gf8d9b60240_0_86"/>
          <p:cNvSpPr txBox="1"/>
          <p:nvPr/>
        </p:nvSpPr>
        <p:spPr>
          <a:xfrm>
            <a:off x="681411" y="1899080"/>
            <a:ext cx="3685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</a:t>
            </a:r>
            <a:endParaRPr sz="1800" b="0" i="0" u="none" strike="noStrike" cap="none">
              <a:solidFill>
                <a:srgbClr val="254C6D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4" name="Google Shape;354;gf8d9b60240_0_86"/>
          <p:cNvSpPr txBox="1"/>
          <p:nvPr/>
        </p:nvSpPr>
        <p:spPr>
          <a:xfrm>
            <a:off x="5528049" y="1752599"/>
            <a:ext cx="23625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Adaboost</a:t>
            </a:r>
            <a:endParaRPr sz="12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XGBoost</a:t>
            </a:r>
            <a:endParaRPr sz="12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241300" marR="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54C6D"/>
              </a:buClr>
              <a:buSzPts val="1100"/>
              <a:buFont typeface="Open Sans Light"/>
              <a:buChar char="□"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Stacking</a:t>
            </a:r>
            <a:endParaRPr sz="13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5" name="Google Shape;355;gf8d9b60240_0_86"/>
          <p:cNvSpPr txBox="1"/>
          <p:nvPr/>
        </p:nvSpPr>
        <p:spPr>
          <a:xfrm>
            <a:off x="681411" y="3452080"/>
            <a:ext cx="3685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Evaluation</a:t>
            </a:r>
            <a:endParaRPr sz="1800" b="0" i="0" u="none" strike="noStrike" cap="none">
              <a:solidFill>
                <a:srgbClr val="254C6D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56" name="Google Shape;356;gf8d9b60240_0_86"/>
          <p:cNvSpPr txBox="1"/>
          <p:nvPr/>
        </p:nvSpPr>
        <p:spPr>
          <a:xfrm>
            <a:off x="2964991" y="616569"/>
            <a:ext cx="25326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C6D"/>
              </a:buClr>
              <a:buSzPts val="1000"/>
              <a:buFont typeface="Open Sans Light"/>
              <a:buNone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Ratio 3:1 for modeling</a:t>
            </a:r>
            <a:endParaRPr sz="1200" b="0" i="0" u="none" strike="noStrike" cap="none">
              <a:solidFill>
                <a:srgbClr val="254C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f8d9b60240_0_86"/>
          <p:cNvSpPr txBox="1"/>
          <p:nvPr/>
        </p:nvSpPr>
        <p:spPr>
          <a:xfrm>
            <a:off x="681411" y="407095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C6D"/>
              </a:buClr>
              <a:buSzPts val="1600"/>
              <a:buFont typeface="DM Serif Display"/>
              <a:buNone/>
            </a:pPr>
            <a:r>
              <a:rPr lang="en-ID" sz="1800" b="0" i="0" u="none" strike="noStrike" cap="none" dirty="0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Train – Test Split</a:t>
            </a:r>
            <a:endParaRPr sz="1800" b="0" i="0" u="none" strike="noStrike" cap="none" dirty="0">
              <a:solidFill>
                <a:srgbClr val="254C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f8d9b60240_0_86"/>
          <p:cNvSpPr txBox="1"/>
          <p:nvPr/>
        </p:nvSpPr>
        <p:spPr>
          <a:xfrm>
            <a:off x="2964991" y="1240413"/>
            <a:ext cx="49653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C6D"/>
              </a:buClr>
              <a:buSzPts val="1000"/>
              <a:buFont typeface="Open Sans Light"/>
              <a:buNone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SMOTE Method with ProdTaken 0 and 1 become 2591 : 2591 (1:1)</a:t>
            </a:r>
            <a:endParaRPr sz="1200" b="0" i="0" u="none" strike="noStrike" cap="none">
              <a:solidFill>
                <a:srgbClr val="254C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f8d9b60240_0_86"/>
          <p:cNvSpPr txBox="1"/>
          <p:nvPr/>
        </p:nvSpPr>
        <p:spPr>
          <a:xfrm>
            <a:off x="654367" y="1157261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4C6D"/>
              </a:buClr>
              <a:buSzPts val="1600"/>
              <a:buFont typeface="DM Serif Display"/>
              <a:buNone/>
            </a:pPr>
            <a:r>
              <a:rPr lang="en-ID" sz="1800" b="0" i="0" u="none" strike="noStrike" cap="none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Class Imbalance</a:t>
            </a:r>
            <a:endParaRPr sz="1800" b="0" i="0" u="none" strike="noStrike" cap="none">
              <a:solidFill>
                <a:srgbClr val="254C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0" name="Google Shape;360;gf8d9b60240_0_86"/>
          <p:cNvGraphicFramePr/>
          <p:nvPr/>
        </p:nvGraphicFramePr>
        <p:xfrm>
          <a:off x="2964991" y="3579994"/>
          <a:ext cx="4710900" cy="741700"/>
        </p:xfrm>
        <a:graphic>
          <a:graphicData uri="http://schemas.openxmlformats.org/drawingml/2006/table">
            <a:tbl>
              <a:tblPr firstRow="1" bandRow="1">
                <a:noFill/>
                <a:tableStyleId>{91F0B7C5-57D9-4555-A7FB-C497F3F7BA43}</a:tableStyleId>
              </a:tblPr>
              <a:tblGrid>
                <a:gridCol w="157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400" b="0" i="0" u="none" strike="noStrike" cap="none" dirty="0">
                          <a:solidFill>
                            <a:srgbClr val="254C6D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Accuracy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400" b="0" i="0" u="none" strike="noStrike" cap="none">
                          <a:solidFill>
                            <a:srgbClr val="254C6D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Recall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400" b="0" i="0" u="none" strike="noStrike" cap="none">
                          <a:solidFill>
                            <a:srgbClr val="F3F3F3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Precision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254C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400" b="0" i="0" u="none" strike="noStrike" cap="none">
                          <a:solidFill>
                            <a:srgbClr val="254C6D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F Score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400" b="0" i="0" u="none" strike="noStrike" cap="none">
                          <a:solidFill>
                            <a:srgbClr val="254C6D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ROC-AUC	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1" name="Google Shape;361;gf8d9b60240_0_86"/>
          <p:cNvSpPr/>
          <p:nvPr/>
        </p:nvSpPr>
        <p:spPr>
          <a:xfrm>
            <a:off x="622303" y="494417"/>
            <a:ext cx="7701900" cy="5973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f8d9b60240_0_86"/>
          <p:cNvSpPr/>
          <p:nvPr/>
        </p:nvSpPr>
        <p:spPr>
          <a:xfrm>
            <a:off x="622303" y="1184075"/>
            <a:ext cx="7701900" cy="5973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f8d9b60240_0_86"/>
          <p:cNvSpPr/>
          <p:nvPr/>
        </p:nvSpPr>
        <p:spPr>
          <a:xfrm>
            <a:off x="622302" y="1862088"/>
            <a:ext cx="7701900" cy="14724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f8d9b60240_0_86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 &amp;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f8d9b60240_0_86"/>
          <p:cNvSpPr/>
          <p:nvPr/>
        </p:nvSpPr>
        <p:spPr>
          <a:xfrm>
            <a:off x="622301" y="3394193"/>
            <a:ext cx="7701900" cy="10794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538" y="597152"/>
            <a:ext cx="7834971" cy="23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6"/>
          <p:cNvSpPr/>
          <p:nvPr/>
        </p:nvSpPr>
        <p:spPr>
          <a:xfrm>
            <a:off x="568208" y="789656"/>
            <a:ext cx="8007600" cy="1575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6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 &amp;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568190" y="2999040"/>
            <a:ext cx="47664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-ID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Confusion Matrix Analysis</a:t>
            </a:r>
            <a:r>
              <a:rPr lang="en-ID" sz="1100">
                <a:solidFill>
                  <a:schemeClr val="dk1"/>
                </a:solidFill>
              </a:rPr>
              <a:t> will be carried out for </a:t>
            </a:r>
            <a:r>
              <a:rPr lang="en-ID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top 3</a:t>
            </a:r>
            <a:r>
              <a:rPr lang="en-ID" sz="1100" b="1">
                <a:solidFill>
                  <a:schemeClr val="dk1"/>
                </a:solidFill>
              </a:rPr>
              <a:t> </a:t>
            </a:r>
            <a:r>
              <a:rPr lang="en-ID" sz="1100">
                <a:solidFill>
                  <a:schemeClr val="dk1"/>
                </a:solidFill>
              </a:rPr>
              <a:t>modeling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/>
          <p:nvPr/>
        </p:nvSpPr>
        <p:spPr>
          <a:xfrm>
            <a:off x="872350" y="2156395"/>
            <a:ext cx="31863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</a:pPr>
            <a:r>
              <a:rPr lang="en-ID" sz="2000" b="0" i="0" u="none" strike="noStrike" cap="none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Confusion Matrix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7"/>
          <p:cNvSpPr txBox="1"/>
          <p:nvPr/>
        </p:nvSpPr>
        <p:spPr>
          <a:xfrm>
            <a:off x="4811849" y="3783879"/>
            <a:ext cx="3905842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 &amp;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p17"/>
          <p:cNvGraphicFramePr/>
          <p:nvPr>
            <p:extLst>
              <p:ext uri="{D42A27DB-BD31-4B8C-83A1-F6EECF244321}">
                <p14:modId xmlns:p14="http://schemas.microsoft.com/office/powerpoint/2010/main" val="2015236498"/>
              </p:ext>
            </p:extLst>
          </p:nvPr>
        </p:nvGraphicFramePr>
        <p:xfrm>
          <a:off x="872250" y="2571750"/>
          <a:ext cx="5980106" cy="1950600"/>
        </p:xfrm>
        <a:graphic>
          <a:graphicData uri="http://schemas.openxmlformats.org/drawingml/2006/table">
            <a:tbl>
              <a:tblPr>
                <a:noFill/>
                <a:tableStyleId>{91F0B7C5-57D9-4555-A7FB-C497F3F7BA43}</a:tableStyleId>
              </a:tblPr>
              <a:tblGrid>
                <a:gridCol w="219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Positive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 Negative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False Positive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False Negative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Open Sans Light"/>
                        <a:buNone/>
                      </a:pPr>
                      <a:r>
                        <a:rPr lang="en-ID" sz="1000" b="1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 - Hyperparameter Tuning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b="1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14.20 %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b="1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78.52 %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b="1" u="none" strike="noStrike" cap="none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2.26 %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b="1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5.03 %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13.44 %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78.52 %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2.58 %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5.78 %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Stacking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15.08 %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77.45 %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3.33 %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D" sz="100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4.15 %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b="70295"/>
          <a:stretch/>
        </p:blipFill>
        <p:spPr>
          <a:xfrm>
            <a:off x="872350" y="1276800"/>
            <a:ext cx="7399326" cy="6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7"/>
          <p:cNvSpPr/>
          <p:nvPr/>
        </p:nvSpPr>
        <p:spPr>
          <a:xfrm>
            <a:off x="872375" y="1485150"/>
            <a:ext cx="7399200" cy="167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sx="38000" sy="38000" algn="ctr" rotWithShape="0">
              <a:srgbClr val="000000">
                <a:alpha val="509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872348" y="738400"/>
            <a:ext cx="27714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</a:pPr>
            <a:r>
              <a:rPr lang="en-ID"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Top 3 Modeling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 flipH="1">
            <a:off x="6261013" y="2056873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D" sz="4000">
                <a:solidFill>
                  <a:schemeClr val="dk2"/>
                </a:solidFill>
              </a:rPr>
              <a:t>Our Team</a:t>
            </a:r>
            <a:endParaRPr sz="4000">
              <a:solidFill>
                <a:schemeClr val="dk2"/>
              </a:solidFill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3026891" y="3369530"/>
            <a:ext cx="1264983" cy="1264983"/>
            <a:chOff x="884725" y="3140725"/>
            <a:chExt cx="1227900" cy="1227900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4725" y="3140725"/>
              <a:ext cx="1227900" cy="1227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8" name="Google Shape;118;p2"/>
            <p:cNvSpPr/>
            <p:nvPr/>
          </p:nvSpPr>
          <p:spPr>
            <a:xfrm>
              <a:off x="884725" y="3140725"/>
              <a:ext cx="1227900" cy="1227900"/>
            </a:xfrm>
            <a:prstGeom prst="ellipse">
              <a:avLst/>
            </a:prstGeom>
            <a:solidFill>
              <a:schemeClr val="dk1">
                <a:alpha val="3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"/>
          <p:cNvSpPr txBox="1"/>
          <p:nvPr/>
        </p:nvSpPr>
        <p:spPr>
          <a:xfrm>
            <a:off x="427125" y="2020171"/>
            <a:ext cx="1555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Dwirany Dian Audry</a:t>
            </a:r>
            <a:endParaRPr sz="14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2121171" y="2011854"/>
            <a:ext cx="1365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Talenta Nanda</a:t>
            </a:r>
            <a:endParaRPr sz="14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3797226" y="2020171"/>
            <a:ext cx="1365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Mega Dwi Astuti</a:t>
            </a:r>
            <a:endParaRPr sz="14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196126" y="4661509"/>
            <a:ext cx="13650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Ichwan</a:t>
            </a:r>
            <a:endParaRPr sz="14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2776616" y="4661500"/>
            <a:ext cx="17655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Avinska Valeria</a:t>
            </a:r>
            <a:endParaRPr sz="1400" b="1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572157" y="729445"/>
            <a:ext cx="1264984" cy="1264984"/>
            <a:chOff x="2859100" y="502650"/>
            <a:chExt cx="1227901" cy="1227901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4">
              <a:alphaModFix/>
            </a:blip>
            <a:srcRect l="9698" t="31514" r="10019" b="31518"/>
            <a:stretch/>
          </p:blipFill>
          <p:spPr>
            <a:xfrm>
              <a:off x="2859100" y="502651"/>
              <a:ext cx="1227900" cy="1227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6" name="Google Shape;126;p2"/>
            <p:cNvSpPr/>
            <p:nvPr/>
          </p:nvSpPr>
          <p:spPr>
            <a:xfrm>
              <a:off x="2859101" y="502650"/>
              <a:ext cx="1227900" cy="1227900"/>
            </a:xfrm>
            <a:prstGeom prst="ellipse">
              <a:avLst/>
            </a:prstGeom>
            <a:solidFill>
              <a:srgbClr val="5086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" name="Google Shape;127;p2"/>
          <p:cNvPicPr preferRelativeResize="0"/>
          <p:nvPr/>
        </p:nvPicPr>
        <p:blipFill rotWithShape="1">
          <a:blip r:embed="rId5">
            <a:alphaModFix/>
          </a:blip>
          <a:srcRect t="11806" b="18670"/>
          <a:stretch/>
        </p:blipFill>
        <p:spPr>
          <a:xfrm>
            <a:off x="3875969" y="729458"/>
            <a:ext cx="1286100" cy="1264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28" name="Google Shape;128;p2"/>
          <p:cNvSpPr/>
          <p:nvPr/>
        </p:nvSpPr>
        <p:spPr>
          <a:xfrm>
            <a:off x="3886581" y="728917"/>
            <a:ext cx="1287000" cy="1264800"/>
          </a:xfrm>
          <a:prstGeom prst="ellipse">
            <a:avLst/>
          </a:prstGeom>
          <a:solidFill>
            <a:srgbClr val="5086B3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6635159" y="4107503"/>
            <a:ext cx="2368815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By Power Rangers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"/>
          <p:cNvPicPr preferRelativeResize="0"/>
          <p:nvPr/>
        </p:nvPicPr>
        <p:blipFill rotWithShape="1">
          <a:blip r:embed="rId6">
            <a:alphaModFix/>
          </a:blip>
          <a:srcRect l="11978" t="24913" r="4421" b="18592"/>
          <a:stretch/>
        </p:blipFill>
        <p:spPr>
          <a:xfrm>
            <a:off x="2233065" y="728914"/>
            <a:ext cx="1264800" cy="126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131;p2"/>
          <p:cNvSpPr/>
          <p:nvPr/>
        </p:nvSpPr>
        <p:spPr>
          <a:xfrm>
            <a:off x="2225636" y="724500"/>
            <a:ext cx="1287000" cy="1264800"/>
          </a:xfrm>
          <a:prstGeom prst="ellipse">
            <a:avLst/>
          </a:prstGeom>
          <a:solidFill>
            <a:srgbClr val="5086B3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237584" y="3369625"/>
            <a:ext cx="1287000" cy="1264800"/>
          </a:xfrm>
          <a:prstGeom prst="ellipse">
            <a:avLst/>
          </a:prstGeom>
          <a:solidFill>
            <a:srgbClr val="5086B3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7">
            <a:alphaModFix/>
          </a:blip>
          <a:srcRect l="1304" t="15654" r="70887" b="39357"/>
          <a:stretch/>
        </p:blipFill>
        <p:spPr>
          <a:xfrm>
            <a:off x="1237579" y="3369633"/>
            <a:ext cx="1264800" cy="126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1226510" y="3358564"/>
            <a:ext cx="1287000" cy="1287000"/>
          </a:xfrm>
          <a:prstGeom prst="ellipse">
            <a:avLst/>
          </a:prstGeom>
          <a:solidFill>
            <a:srgbClr val="5086B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2088634" y="2863150"/>
            <a:ext cx="15537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600" b="1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Team</a:t>
            </a:r>
            <a:endParaRPr sz="1600" b="1" i="0" u="none" strike="noStrike" cap="non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2092271" y="265575"/>
            <a:ext cx="15537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500" b="1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Scientist</a:t>
            </a:r>
            <a:endParaRPr sz="1500" b="1" i="0" u="none" strike="noStrike" cap="non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 &amp;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955" y="330380"/>
            <a:ext cx="5904466" cy="410137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8"/>
          <p:cNvSpPr txBox="1"/>
          <p:nvPr/>
        </p:nvSpPr>
        <p:spPr>
          <a:xfrm>
            <a:off x="346547" y="616352"/>
            <a:ext cx="2647026" cy="39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</a:pPr>
            <a:r>
              <a:rPr lang="en-ID"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</a:pPr>
            <a:r>
              <a:rPr lang="en-ID"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Importance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2658046" y="537330"/>
            <a:ext cx="1032300" cy="760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>
            <a:spLocks noGrp="1"/>
          </p:cNvSpPr>
          <p:nvPr>
            <p:ph type="ctrTitle"/>
          </p:nvPr>
        </p:nvSpPr>
        <p:spPr>
          <a:xfrm flipH="1">
            <a:off x="2609224" y="2243225"/>
            <a:ext cx="3087037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D" sz="2800">
                <a:solidFill>
                  <a:schemeClr val="lt1"/>
                </a:solidFill>
              </a:rPr>
              <a:t>Business Recommendation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97" name="Google Shape;397;p1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-ID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Recommendation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"/>
          <p:cNvSpPr txBox="1">
            <a:spLocks noGrp="1"/>
          </p:cNvSpPr>
          <p:nvPr>
            <p:ph type="ctrTitle"/>
          </p:nvPr>
        </p:nvSpPr>
        <p:spPr>
          <a:xfrm>
            <a:off x="2338499" y="828550"/>
            <a:ext cx="49467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D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Sales Team:</a:t>
            </a:r>
            <a:endParaRPr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ID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effective Number of Follow Ups is </a:t>
            </a:r>
            <a:r>
              <a:rPr lang="en-ID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3 - 5 times</a:t>
            </a:r>
            <a:r>
              <a:rPr lang="en-ID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with Duration of Pitch </a:t>
            </a:r>
            <a:r>
              <a:rPr lang="en-ID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9 - 22 minutes</a:t>
            </a:r>
            <a:endParaRPr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</a:pPr>
            <a:r>
              <a:rPr lang="en-ID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Provide </a:t>
            </a:r>
            <a:r>
              <a:rPr lang="en-ID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additional services for making passport</a:t>
            </a:r>
            <a:endParaRPr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4" name="Google Shape;404;p20"/>
          <p:cNvSpPr txBox="1">
            <a:spLocks noGrp="1"/>
          </p:cNvSpPr>
          <p:nvPr>
            <p:ph type="ctrTitle" idx="6"/>
          </p:nvPr>
        </p:nvSpPr>
        <p:spPr>
          <a:xfrm>
            <a:off x="492300" y="240450"/>
            <a:ext cx="4715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2800" b="1" dirty="0">
                <a:solidFill>
                  <a:schemeClr val="dk1"/>
                </a:solidFill>
              </a:rPr>
              <a:t>Business Recommendation</a:t>
            </a:r>
            <a:endParaRPr sz="2800" b="1" dirty="0">
              <a:solidFill>
                <a:schemeClr val="dk1"/>
              </a:solidFill>
            </a:endParaRPr>
          </a:p>
        </p:txBody>
      </p:sp>
      <p:sp>
        <p:nvSpPr>
          <p:cNvPr id="405" name="Google Shape;405;p20"/>
          <p:cNvSpPr/>
          <p:nvPr/>
        </p:nvSpPr>
        <p:spPr>
          <a:xfrm>
            <a:off x="744750" y="2258979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0"/>
          <p:cNvSpPr txBox="1">
            <a:spLocks noGrp="1"/>
          </p:cNvSpPr>
          <p:nvPr>
            <p:ph type="ctrTitle"/>
          </p:nvPr>
        </p:nvSpPr>
        <p:spPr>
          <a:xfrm>
            <a:off x="1099800" y="2188654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Wellness Tourism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20"/>
          <p:cNvSpPr txBox="1">
            <a:spLocks noGrp="1"/>
          </p:cNvSpPr>
          <p:nvPr>
            <p:ph type="subTitle" idx="2"/>
          </p:nvPr>
        </p:nvSpPr>
        <p:spPr>
          <a:xfrm>
            <a:off x="1038000" y="2917454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28 – 41  years old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 &amp; Married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 Tier 1 and 3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Salaried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Executive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18000 – 23000 USD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3514200" y="2258979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0"/>
          <p:cNvSpPr txBox="1">
            <a:spLocks noGrp="1"/>
          </p:cNvSpPr>
          <p:nvPr>
            <p:ph type="ctrTitle"/>
          </p:nvPr>
        </p:nvSpPr>
        <p:spPr>
          <a:xfrm>
            <a:off x="3807450" y="2188654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Basic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20"/>
          <p:cNvSpPr txBox="1">
            <a:spLocks noGrp="1"/>
          </p:cNvSpPr>
          <p:nvPr>
            <p:ph type="subTitle" idx="2"/>
          </p:nvPr>
        </p:nvSpPr>
        <p:spPr>
          <a:xfrm>
            <a:off x="3807450" y="2917454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26 – 37 years old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 Tier 1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Salaried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Executive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17000 – 21000 USD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20"/>
          <p:cNvSpPr/>
          <p:nvPr/>
        </p:nvSpPr>
        <p:spPr>
          <a:xfrm>
            <a:off x="6283650" y="2258979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576900" y="2188654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Standard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20"/>
          <p:cNvSpPr txBox="1">
            <a:spLocks noGrp="1"/>
          </p:cNvSpPr>
          <p:nvPr>
            <p:ph type="subTitle" idx="2"/>
          </p:nvPr>
        </p:nvSpPr>
        <p:spPr>
          <a:xfrm>
            <a:off x="6576900" y="2917454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32 – 44  years old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Married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 Tier 3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Small Business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20000 – 24000 USD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4" name="Google Shape;414;p20"/>
          <p:cNvCxnSpPr/>
          <p:nvPr/>
        </p:nvCxnSpPr>
        <p:spPr>
          <a:xfrm>
            <a:off x="40200" y="2791429"/>
            <a:ext cx="9372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5" name="Google Shape;415;p20"/>
          <p:cNvSpPr/>
          <p:nvPr/>
        </p:nvSpPr>
        <p:spPr>
          <a:xfrm>
            <a:off x="210975" y="4235379"/>
            <a:ext cx="1104900" cy="577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D" sz="9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PACKAGE</a:t>
            </a:r>
            <a:endParaRPr sz="9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20"/>
          <p:cNvSpPr txBox="1"/>
          <p:nvPr/>
        </p:nvSpPr>
        <p:spPr>
          <a:xfrm>
            <a:off x="619500" y="1819354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Segmentation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225" y="761238"/>
            <a:ext cx="1228425" cy="12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Recommendation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1"/>
          <p:cNvSpPr txBox="1">
            <a:spLocks noGrp="1"/>
          </p:cNvSpPr>
          <p:nvPr>
            <p:ph type="ctrTitle"/>
          </p:nvPr>
        </p:nvSpPr>
        <p:spPr>
          <a:xfrm>
            <a:off x="704550" y="1043375"/>
            <a:ext cx="37398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D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Segmentation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21"/>
          <p:cNvSpPr txBox="1">
            <a:spLocks noGrp="1"/>
          </p:cNvSpPr>
          <p:nvPr>
            <p:ph type="ctrTitle" idx="6"/>
          </p:nvPr>
        </p:nvSpPr>
        <p:spPr>
          <a:xfrm>
            <a:off x="590089" y="425100"/>
            <a:ext cx="3588900" cy="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900" b="1">
                <a:solidFill>
                  <a:schemeClr val="dk1"/>
                </a:solidFill>
              </a:rPr>
              <a:t>Business Recommendation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 b="1">
              <a:solidFill>
                <a:schemeClr val="dk1"/>
              </a:solidFill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04550" y="1614700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1"/>
          <p:cNvSpPr txBox="1">
            <a:spLocks noGrp="1"/>
          </p:cNvSpPr>
          <p:nvPr>
            <p:ph type="ctrTitle"/>
          </p:nvPr>
        </p:nvSpPr>
        <p:spPr>
          <a:xfrm>
            <a:off x="1059600" y="1544375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Deluxe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21"/>
          <p:cNvSpPr txBox="1">
            <a:spLocks noGrp="1"/>
          </p:cNvSpPr>
          <p:nvPr>
            <p:ph type="subTitle" idx="2"/>
          </p:nvPr>
        </p:nvSpPr>
        <p:spPr>
          <a:xfrm>
            <a:off x="997800" y="2273175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32 – 44  years old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Married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 Tier 3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Small Business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20000 – 24000 USD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3474000" y="1614700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>
            <a:spLocks noGrp="1"/>
          </p:cNvSpPr>
          <p:nvPr>
            <p:ph type="ctrTitle"/>
          </p:nvPr>
        </p:nvSpPr>
        <p:spPr>
          <a:xfrm>
            <a:off x="3767250" y="1544375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Super Deluxe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0" name="Google Shape;430;p21"/>
          <p:cNvSpPr txBox="1">
            <a:spLocks noGrp="1"/>
          </p:cNvSpPr>
          <p:nvPr>
            <p:ph type="subTitle" idx="2"/>
          </p:nvPr>
        </p:nvSpPr>
        <p:spPr>
          <a:xfrm>
            <a:off x="3767250" y="2273175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40 - 45 years old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 Tier 3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Salaried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AVP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28000 - 31000 USD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6243450" y="1614700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1"/>
          <p:cNvSpPr txBox="1">
            <a:spLocks noGrp="1"/>
          </p:cNvSpPr>
          <p:nvPr>
            <p:ph type="ctrTitle"/>
          </p:nvPr>
        </p:nvSpPr>
        <p:spPr>
          <a:xfrm>
            <a:off x="6536700" y="1544375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21"/>
          <p:cNvSpPr txBox="1">
            <a:spLocks noGrp="1"/>
          </p:cNvSpPr>
          <p:nvPr>
            <p:ph type="subTitle" idx="2"/>
          </p:nvPr>
        </p:nvSpPr>
        <p:spPr>
          <a:xfrm>
            <a:off x="6536700" y="2273175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42 -56  years old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Female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 Tier 1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Small Business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VP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34000 - 38000 USD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4" name="Google Shape;434;p21"/>
          <p:cNvCxnSpPr/>
          <p:nvPr/>
        </p:nvCxnSpPr>
        <p:spPr>
          <a:xfrm>
            <a:off x="0" y="2147150"/>
            <a:ext cx="9372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7f0e5eb79_2_0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Recommendation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f7f0e5eb79_2_0"/>
          <p:cNvSpPr txBox="1">
            <a:spLocks noGrp="1"/>
          </p:cNvSpPr>
          <p:nvPr>
            <p:ph type="ctrTitle" idx="6"/>
          </p:nvPr>
        </p:nvSpPr>
        <p:spPr>
          <a:xfrm>
            <a:off x="533075" y="169425"/>
            <a:ext cx="3588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900" b="1"/>
              <a:t>Business Strategy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441" name="Google Shape;441;gf7f0e5eb79_2_0"/>
          <p:cNvSpPr/>
          <p:nvPr/>
        </p:nvSpPr>
        <p:spPr>
          <a:xfrm>
            <a:off x="704550" y="1995700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f7f0e5eb79_2_0"/>
          <p:cNvSpPr txBox="1">
            <a:spLocks noGrp="1"/>
          </p:cNvSpPr>
          <p:nvPr>
            <p:ph type="ctrTitle"/>
          </p:nvPr>
        </p:nvSpPr>
        <p:spPr>
          <a:xfrm>
            <a:off x="1071125" y="2077775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Optimize Social Media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3" name="Google Shape;443;gf7f0e5eb79_2_0"/>
          <p:cNvSpPr txBox="1">
            <a:spLocks noGrp="1"/>
          </p:cNvSpPr>
          <p:nvPr>
            <p:ph type="subTitle" idx="2"/>
          </p:nvPr>
        </p:nvSpPr>
        <p:spPr>
          <a:xfrm>
            <a:off x="769200" y="2654175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Instagram (Target Age: 26-30)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Youtube (Target Age: 26 - 35)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Facebook (Target Age: 30-56)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Email Marketing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gf7f0e5eb79_2_0"/>
          <p:cNvSpPr/>
          <p:nvPr/>
        </p:nvSpPr>
        <p:spPr>
          <a:xfrm>
            <a:off x="3474000" y="1995700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f7f0e5eb79_2_0"/>
          <p:cNvSpPr txBox="1">
            <a:spLocks noGrp="1"/>
          </p:cNvSpPr>
          <p:nvPr>
            <p:ph type="ctrTitle"/>
          </p:nvPr>
        </p:nvSpPr>
        <p:spPr>
          <a:xfrm>
            <a:off x="3767250" y="1925375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Product Proposal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gf7f0e5eb79_2_0"/>
          <p:cNvSpPr txBox="1">
            <a:spLocks noGrp="1"/>
          </p:cNvSpPr>
          <p:nvPr>
            <p:ph type="subTitle" idx="2"/>
          </p:nvPr>
        </p:nvSpPr>
        <p:spPr>
          <a:xfrm>
            <a:off x="3324175" y="2604350"/>
            <a:ext cx="24249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Actively offer Proposal Business, specially before holiday.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Promotion time for those who are already married: on long holidays (eg Eid or Christmas)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If single, offer product  after peak season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gf7f0e5eb79_2_0"/>
          <p:cNvSpPr/>
          <p:nvPr/>
        </p:nvSpPr>
        <p:spPr>
          <a:xfrm>
            <a:off x="6243450" y="1995700"/>
            <a:ext cx="2424900" cy="238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f7f0e5eb79_2_0"/>
          <p:cNvSpPr txBox="1">
            <a:spLocks noGrp="1"/>
          </p:cNvSpPr>
          <p:nvPr>
            <p:ph type="ctrTitle"/>
          </p:nvPr>
        </p:nvSpPr>
        <p:spPr>
          <a:xfrm>
            <a:off x="6536700" y="2077775"/>
            <a:ext cx="1838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>
                <a:solidFill>
                  <a:schemeClr val="lt1"/>
                </a:solidFill>
              </a:rPr>
              <a:t>Actively Join Exhibition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gf7f0e5eb79_2_0"/>
          <p:cNvSpPr txBox="1">
            <a:spLocks noGrp="1"/>
          </p:cNvSpPr>
          <p:nvPr>
            <p:ph type="subTitle" idx="2"/>
          </p:nvPr>
        </p:nvSpPr>
        <p:spPr>
          <a:xfrm>
            <a:off x="6536700" y="2654175"/>
            <a:ext cx="18384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ID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Actively join family travel Exhibition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0" name="Google Shape;450;gf7f0e5eb79_2_0"/>
          <p:cNvCxnSpPr/>
          <p:nvPr/>
        </p:nvCxnSpPr>
        <p:spPr>
          <a:xfrm>
            <a:off x="0" y="2604350"/>
            <a:ext cx="9372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1" name="Google Shape;451;gf7f0e5eb79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902" y="853402"/>
            <a:ext cx="1160499" cy="99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f7f0e5eb79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4285" y="586125"/>
            <a:ext cx="1597676" cy="15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f7f0e5eb79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7334" y="627700"/>
            <a:ext cx="1921615" cy="14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f7f0e5eb79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4825" y="1108625"/>
            <a:ext cx="705075" cy="7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8d9b605c1_3_0"/>
          <p:cNvSpPr txBox="1">
            <a:spLocks noGrp="1"/>
          </p:cNvSpPr>
          <p:nvPr>
            <p:ph type="subTitle" idx="2"/>
          </p:nvPr>
        </p:nvSpPr>
        <p:spPr>
          <a:xfrm>
            <a:off x="723600" y="9910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60" name="Google Shape;460;gf8d9b605c1_3_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/>
              <a:t>Data Pengguna Medsos</a:t>
            </a:r>
            <a:endParaRPr/>
          </a:p>
        </p:txBody>
      </p:sp>
      <p:sp>
        <p:nvSpPr>
          <p:cNvPr id="461" name="Google Shape;461;gf8d9b605c1_3_0"/>
          <p:cNvSpPr txBox="1">
            <a:spLocks noGrp="1"/>
          </p:cNvSpPr>
          <p:nvPr>
            <p:ph type="body" idx="1"/>
          </p:nvPr>
        </p:nvSpPr>
        <p:spPr>
          <a:xfrm>
            <a:off x="0" y="1615975"/>
            <a:ext cx="49050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150" b="1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1150" b="1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86% of people ages 18-29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77% of people ages 30-49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51% of people ages 50-65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34% of people that are 65+ years old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150" b="1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Income</a:t>
            </a:r>
            <a:endParaRPr sz="1150" b="1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85% of households with an annual income of less than $30,000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88% of households with an annual income between $30k-$60k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81% of households with an annual income between $60k-$70k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88% of households with an annual income between $70k-$80k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86% of households with an annual income between $80k-$100k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150"/>
              <a:buFont typeface="Montserrat"/>
              <a:buChar char="●"/>
            </a:pPr>
            <a:r>
              <a:rPr lang="en-ID" sz="11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86% of households with an annual income above $100,000 use Facebook</a:t>
            </a:r>
            <a:endParaRPr sz="11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000"/>
          </a:p>
        </p:txBody>
      </p:sp>
      <p:sp>
        <p:nvSpPr>
          <p:cNvPr id="462" name="Google Shape;462;gf8d9b605c1_3_0"/>
          <p:cNvSpPr txBox="1">
            <a:spLocks noGrp="1"/>
          </p:cNvSpPr>
          <p:nvPr>
            <p:ph type="body" idx="1"/>
          </p:nvPr>
        </p:nvSpPr>
        <p:spPr>
          <a:xfrm>
            <a:off x="4486175" y="1615975"/>
            <a:ext cx="57147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350" b="1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1350" b="1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67% of people ages 18-29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47% of people ages 30-49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23% of people ages 50-64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8% of people that are 65+ years old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350" b="1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Income</a:t>
            </a:r>
            <a:endParaRPr sz="1350" b="1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44% of households with an annual income of less than $30,000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45% of households with an annual income between $30k-$60k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36% of households with an annual income between $60k-$70k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55% of households with an annual income between $70k-$80k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46% of households with an annual income between $80k-$100k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350"/>
              <a:buFont typeface="Montserrat"/>
              <a:buChar char="●"/>
            </a:pPr>
            <a:r>
              <a:rPr lang="en-ID" sz="1350">
                <a:solidFill>
                  <a:srgbClr val="231F2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60% of households with an annual income above $100,000 use Instagram</a:t>
            </a: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350">
              <a:solidFill>
                <a:srgbClr val="231F2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8c61f98d1_0_0"/>
          <p:cNvSpPr txBox="1"/>
          <p:nvPr/>
        </p:nvSpPr>
        <p:spPr>
          <a:xfrm>
            <a:off x="4811849" y="3783879"/>
            <a:ext cx="39057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Recommendation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f8c61f98d1_0_0"/>
          <p:cNvSpPr txBox="1"/>
          <p:nvPr/>
        </p:nvSpPr>
        <p:spPr>
          <a:xfrm>
            <a:off x="422106" y="85585"/>
            <a:ext cx="309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D" sz="1800" b="0" i="0" u="none" strike="noStrike" cap="none">
                <a:solidFill>
                  <a:srgbClr val="254C6D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Product Taken Simulation</a:t>
            </a:r>
            <a:endParaRPr sz="1800" b="0" i="0" u="none" strike="noStrike" cap="none">
              <a:solidFill>
                <a:srgbClr val="254C6D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469" name="Google Shape;469;gf8c61f98d1_0_0"/>
          <p:cNvGraphicFramePr/>
          <p:nvPr/>
        </p:nvGraphicFramePr>
        <p:xfrm>
          <a:off x="566356" y="1399765"/>
          <a:ext cx="4420525" cy="3532000"/>
        </p:xfrm>
        <a:graphic>
          <a:graphicData uri="http://schemas.openxmlformats.org/drawingml/2006/table">
            <a:tbl>
              <a:tblPr firstRow="1" bandRow="1">
                <a:noFill/>
                <a:tableStyleId>{91F0B7C5-57D9-4555-A7FB-C497F3F7BA43}</a:tableStyleId>
              </a:tblPr>
              <a:tblGrid>
                <a:gridCol w="44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b="1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Before modeling:</a:t>
                      </a:r>
                      <a:endParaRPr sz="1100" b="1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18% (18 of 100 person) customer taken product:</a:t>
                      </a:r>
                      <a:endParaRPr sz="1050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Customer 	= 100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ProdTaken	= 18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Revenue	= 18 x Rp.4.150.000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	             = Rp. 74.700.000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2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b="1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After modeling: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Precision 86%, we choose 70-80% of 100 customer taken product: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Char char="•"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Customer = 100</a:t>
                      </a:r>
                      <a:endParaRPr sz="1050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17938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ProdTaken	= 70</a:t>
                      </a:r>
                      <a:endParaRPr sz="1400" u="none" strike="noStrike" cap="none"/>
                    </a:p>
                    <a:p>
                      <a:pPr marL="0" marR="0" lvl="0" indent="17938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Revenue	= 70 x Rp.4.150.0000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	             = Rp. 290.500.000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Char char="•"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ProdTaken	= 80</a:t>
                      </a:r>
                      <a:endParaRPr sz="1050" u="none" strike="noStrike" cap="none">
                        <a:solidFill>
                          <a:srgbClr val="254C6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17938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Revenue	= 80 x Rp.4.150.0000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ID" sz="1050" u="none" strike="noStrike" cap="none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                       = Rp. 332.000.000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D" sz="1200" b="1" u="none" strike="noStrike" cap="none" dirty="0">
                          <a:solidFill>
                            <a:srgbClr val="254C6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Sales Increase 288 - 344%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0" name="Google Shape;470;gf8c61f98d1_0_0"/>
          <p:cNvSpPr txBox="1"/>
          <p:nvPr/>
        </p:nvSpPr>
        <p:spPr>
          <a:xfrm>
            <a:off x="451945" y="541451"/>
            <a:ext cx="6054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"/>
                <a:ea typeface="Open Sans"/>
                <a:cs typeface="Open Sans"/>
                <a:sym typeface="Open Sans"/>
              </a:rPr>
              <a:t>Bali Tour Packages 5 Days and 4 Nights Tours Price 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200" b="0" i="0" u="none" strike="noStrike" cap="none">
                <a:solidFill>
                  <a:srgbClr val="254C6D"/>
                </a:solidFill>
                <a:latin typeface="Open Sans"/>
                <a:ea typeface="Open Sans"/>
                <a:cs typeface="Open Sans"/>
                <a:sym typeface="Open Sans"/>
              </a:rPr>
              <a:t>Price With Hotel : </a:t>
            </a:r>
            <a:r>
              <a:rPr lang="en-ID" sz="1200" b="1" i="0" u="none" strike="noStrike" cap="none">
                <a:solidFill>
                  <a:srgbClr val="254C6D"/>
                </a:solidFill>
                <a:latin typeface="Open Sans"/>
                <a:ea typeface="Open Sans"/>
                <a:cs typeface="Open Sans"/>
                <a:sym typeface="Open Sans"/>
              </a:rPr>
              <a:t>IDR 4.150.000 / person</a:t>
            </a:r>
            <a:endParaRPr sz="1200" b="1" i="0" u="none" strike="noStrike" cap="none">
              <a:solidFill>
                <a:srgbClr val="254C6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1" i="0" u="none" strike="noStrike" cap="none">
              <a:solidFill>
                <a:srgbClr val="254C6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900" b="0" i="1" u="none" strike="noStrike" cap="none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https://www.baligoldentour.com/bali-tour-packages-5-days-4-nights.php</a:t>
            </a:r>
            <a:endParaRPr sz="1300" b="0" i="1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f8c61f98d1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5750" y="262106"/>
            <a:ext cx="3745574" cy="24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f8c61f98d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176" y="2639274"/>
            <a:ext cx="3745575" cy="24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90c942f99_0_0"/>
          <p:cNvSpPr/>
          <p:nvPr/>
        </p:nvSpPr>
        <p:spPr>
          <a:xfrm>
            <a:off x="1789250" y="965175"/>
            <a:ext cx="7070400" cy="10782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f90c942f99_0_0"/>
          <p:cNvSpPr/>
          <p:nvPr/>
        </p:nvSpPr>
        <p:spPr>
          <a:xfrm>
            <a:off x="1769150" y="2118575"/>
            <a:ext cx="7070400" cy="2955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f90c942f99_0_0"/>
          <p:cNvSpPr/>
          <p:nvPr/>
        </p:nvSpPr>
        <p:spPr>
          <a:xfrm>
            <a:off x="1769150" y="2489375"/>
            <a:ext cx="7070400" cy="6831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f90c942f99_0_0"/>
          <p:cNvSpPr/>
          <p:nvPr/>
        </p:nvSpPr>
        <p:spPr>
          <a:xfrm>
            <a:off x="1769150" y="3247775"/>
            <a:ext cx="7070400" cy="1618500"/>
          </a:xfrm>
          <a:prstGeom prst="rect">
            <a:avLst/>
          </a:prstGeom>
          <a:noFill/>
          <a:ln w="9525" cap="flat" cmpd="sng">
            <a:solidFill>
              <a:srgbClr val="254C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f90c942f99_0_0"/>
          <p:cNvSpPr txBox="1"/>
          <p:nvPr/>
        </p:nvSpPr>
        <p:spPr>
          <a:xfrm>
            <a:off x="1789250" y="3211875"/>
            <a:ext cx="7070400" cy="16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Recommendation 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Sales Team: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effective Number of Follow Ups is 3 - 5 times with Duration of Pitch 9 - 22 minutes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Provide additional services for making passport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Marketing Team: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Contact customer by their behavior of segmentation of packages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Taken Simulation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Sales increase about </a:t>
            </a:r>
            <a:r>
              <a:rPr lang="en-ID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288 - 344%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2" name="Google Shape;482;gf90c942f99_0_0"/>
          <p:cNvSpPr txBox="1">
            <a:spLocks noGrp="1"/>
          </p:cNvSpPr>
          <p:nvPr>
            <p:ph type="ctrTitle" idx="4294967295"/>
          </p:nvPr>
        </p:nvSpPr>
        <p:spPr>
          <a:xfrm>
            <a:off x="590100" y="425100"/>
            <a:ext cx="80499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900" b="1"/>
              <a:t>Executive Summary</a:t>
            </a:r>
            <a:endParaRPr sz="1900" b="1"/>
          </a:p>
        </p:txBody>
      </p:sp>
      <p:sp>
        <p:nvSpPr>
          <p:cNvPr id="483" name="Google Shape;483;gf90c942f99_0_0"/>
          <p:cNvSpPr txBox="1"/>
          <p:nvPr/>
        </p:nvSpPr>
        <p:spPr>
          <a:xfrm>
            <a:off x="1809353" y="965175"/>
            <a:ext cx="7030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82% customer not taken holiday packages because they were contacted randomly, so we need to increase sales of Trips &amp; Travel.Com Holiday Packages with: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Create system to predict potential customer to support Wellness Tourism Package sales</a:t>
            </a:r>
            <a:endParaRPr sz="1200" i="0" u="none" strike="noStrike" cap="non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Determine customer segmentation of the available packages</a:t>
            </a:r>
            <a:endParaRPr sz="120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 new marketing strategies</a:t>
            </a:r>
            <a:endParaRPr sz="120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4" name="Google Shape;484;gf90c942f99_0_0"/>
          <p:cNvSpPr txBox="1"/>
          <p:nvPr/>
        </p:nvSpPr>
        <p:spPr>
          <a:xfrm>
            <a:off x="1789250" y="2102825"/>
            <a:ext cx="70704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cleansing, feature selection, handle outliers, feature engineering &amp; normalization</a:t>
            </a:r>
            <a:endParaRPr sz="120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gf90c942f99_0_0"/>
          <p:cNvSpPr txBox="1"/>
          <p:nvPr/>
        </p:nvSpPr>
        <p:spPr>
          <a:xfrm>
            <a:off x="1809353" y="2489275"/>
            <a:ext cx="70704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 Models tested with Precision as Evaluation Target to </a:t>
            </a:r>
            <a:r>
              <a:rPr lang="en-ID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 False Positive</a:t>
            </a:r>
            <a:r>
              <a:rPr lang="en-ID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Turns out smallest False Positive goes to </a:t>
            </a:r>
            <a:r>
              <a:rPr lang="en-ID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 Forest - Hyperparameter Tuning model with 2.26% and Precision 86%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6" name="Google Shape;486;gf90c942f99_0_0"/>
          <p:cNvSpPr txBox="1"/>
          <p:nvPr/>
        </p:nvSpPr>
        <p:spPr>
          <a:xfrm>
            <a:off x="323375" y="1013975"/>
            <a:ext cx="12075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1200">
                <a:solidFill>
                  <a:srgbClr val="6D9E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Background</a:t>
            </a:r>
            <a:endParaRPr sz="1200" i="0" u="none" strike="noStrike" cap="none">
              <a:solidFill>
                <a:srgbClr val="6D9E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87" name="Google Shape;487;gf90c942f99_0_0"/>
          <p:cNvSpPr txBox="1"/>
          <p:nvPr/>
        </p:nvSpPr>
        <p:spPr>
          <a:xfrm>
            <a:off x="230825" y="2095688"/>
            <a:ext cx="13926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1200">
                <a:solidFill>
                  <a:srgbClr val="6D9E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Preparation</a:t>
            </a:r>
            <a:endParaRPr sz="1200" i="0" u="none" strike="noStrike" cap="none">
              <a:solidFill>
                <a:srgbClr val="6D9E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88" name="Google Shape;488;gf90c942f99_0_0"/>
          <p:cNvSpPr txBox="1"/>
          <p:nvPr/>
        </p:nvSpPr>
        <p:spPr>
          <a:xfrm>
            <a:off x="230825" y="2683075"/>
            <a:ext cx="13926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1200">
                <a:solidFill>
                  <a:srgbClr val="6D9E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Modeling &amp; Evaluation</a:t>
            </a:r>
            <a:endParaRPr sz="1200" i="0" u="none" strike="noStrike" cap="none">
              <a:solidFill>
                <a:srgbClr val="6D9E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89" name="Google Shape;489;gf90c942f99_0_0"/>
          <p:cNvSpPr txBox="1"/>
          <p:nvPr/>
        </p:nvSpPr>
        <p:spPr>
          <a:xfrm>
            <a:off x="230825" y="3618375"/>
            <a:ext cx="13926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1200">
                <a:solidFill>
                  <a:srgbClr val="6D9E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Business Recommendation</a:t>
            </a:r>
            <a:endParaRPr sz="1200" i="0" u="none" strike="noStrike" cap="none">
              <a:solidFill>
                <a:srgbClr val="6D9E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90c942f99_0_20"/>
          <p:cNvSpPr txBox="1">
            <a:spLocks noGrp="1"/>
          </p:cNvSpPr>
          <p:nvPr>
            <p:ph type="ctrTitle" idx="4294967295"/>
          </p:nvPr>
        </p:nvSpPr>
        <p:spPr>
          <a:xfrm>
            <a:off x="547050" y="829375"/>
            <a:ext cx="80499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900" b="1"/>
              <a:t>Pembagian Tugas</a:t>
            </a:r>
            <a:endParaRPr sz="1900" b="1"/>
          </a:p>
        </p:txBody>
      </p:sp>
      <p:sp>
        <p:nvSpPr>
          <p:cNvPr id="495" name="Google Shape;495;gf90c942f99_0_20"/>
          <p:cNvSpPr txBox="1"/>
          <p:nvPr/>
        </p:nvSpPr>
        <p:spPr>
          <a:xfrm>
            <a:off x="1216650" y="1272775"/>
            <a:ext cx="7580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Talenta Nanda     	: Project Background, EDA, Modeling &amp; Evaluation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Dwirany Dian       	: Project Background, Modeling &amp; Evaluation, Business Recommendation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Mega Dwi Astuti  	: Data Preparation, EDA, Modeling &amp; Evaluation, PPT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Ichwan                   	: Data Preparation, EDA, Business Recommendation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Avinska Valeria    	: Project Background, EDA, Business Recommendation, PPT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96" name="Google Shape;496;gf90c942f99_0_20"/>
          <p:cNvSpPr txBox="1">
            <a:spLocks noGrp="1"/>
          </p:cNvSpPr>
          <p:nvPr>
            <p:ph type="ctrTitle" idx="4294967295"/>
          </p:nvPr>
        </p:nvSpPr>
        <p:spPr>
          <a:xfrm>
            <a:off x="547050" y="2426750"/>
            <a:ext cx="80499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900" b="1"/>
              <a:t>Pembagian Presentasi</a:t>
            </a:r>
            <a:endParaRPr sz="1900" b="1"/>
          </a:p>
        </p:txBody>
      </p:sp>
      <p:sp>
        <p:nvSpPr>
          <p:cNvPr id="497" name="Google Shape;497;gf90c942f99_0_20"/>
          <p:cNvSpPr txBox="1"/>
          <p:nvPr/>
        </p:nvSpPr>
        <p:spPr>
          <a:xfrm>
            <a:off x="1216650" y="2870150"/>
            <a:ext cx="6710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Talenta Nanda     	: Modeling &amp; Evaluation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Dwirany Dian       	: Data Preparation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Mega Dwi Astuti  	: Business Recommendation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Ichwan                   	: Project Background</a:t>
            </a:r>
            <a:endParaRPr sz="1200">
              <a:solidFill>
                <a:srgbClr val="254C6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>
                <a:solidFill>
                  <a:srgbClr val="254C6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Avinska Valeria    	: Data Preparation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22"/>
          <p:cNvPicPr preferRelativeResize="0"/>
          <p:nvPr/>
        </p:nvPicPr>
        <p:blipFill rotWithShape="1">
          <a:blip r:embed="rId3">
            <a:alphaModFix/>
          </a:blip>
          <a:srcRect t="37455" b="1604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2"/>
          <p:cNvSpPr/>
          <p:nvPr/>
        </p:nvSpPr>
        <p:spPr>
          <a:xfrm>
            <a:off x="0" y="-1"/>
            <a:ext cx="9144001" cy="5143501"/>
          </a:xfrm>
          <a:prstGeom prst="rect">
            <a:avLst/>
          </a:prstGeom>
          <a:solidFill>
            <a:srgbClr val="254C6D">
              <a:alpha val="60000"/>
            </a:srgbClr>
          </a:solidFill>
          <a:ln w="25400" cap="flat" cmpd="sng">
            <a:solidFill>
              <a:srgbClr val="1B374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2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22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2"/>
          <p:cNvSpPr txBox="1">
            <a:spLocks noGrp="1"/>
          </p:cNvSpPr>
          <p:nvPr>
            <p:ph type="subTitle" idx="1"/>
          </p:nvPr>
        </p:nvSpPr>
        <p:spPr>
          <a:xfrm>
            <a:off x="4572000" y="4068001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/>
              <a:t>By Power Rangers</a:t>
            </a:r>
            <a:endParaRPr/>
          </a:p>
        </p:txBody>
      </p:sp>
      <p:sp>
        <p:nvSpPr>
          <p:cNvPr id="507" name="Google Shape;507;p22"/>
          <p:cNvSpPr txBox="1">
            <a:spLocks noGrp="1"/>
          </p:cNvSpPr>
          <p:nvPr>
            <p:ph type="ctrTitle"/>
          </p:nvPr>
        </p:nvSpPr>
        <p:spPr>
          <a:xfrm>
            <a:off x="1022350" y="1706400"/>
            <a:ext cx="7099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D" sz="3600">
                <a:solidFill>
                  <a:schemeClr val="lt1"/>
                </a:solidFill>
              </a:rPr>
              <a:t>Thank you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ctrTitle" idx="6"/>
          </p:nvPr>
        </p:nvSpPr>
        <p:spPr>
          <a:xfrm>
            <a:off x="6848559" y="2129865"/>
            <a:ext cx="1562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400"/>
              <a:t>Data Preparation</a:t>
            </a:r>
            <a:endParaRPr sz="1400"/>
          </a:p>
        </p:txBody>
      </p:sp>
      <p:sp>
        <p:nvSpPr>
          <p:cNvPr id="142" name="Google Shape;142;p3"/>
          <p:cNvSpPr txBox="1">
            <a:spLocks noGrp="1"/>
          </p:cNvSpPr>
          <p:nvPr>
            <p:ph type="ctrTitle" idx="21"/>
          </p:nvPr>
        </p:nvSpPr>
        <p:spPr>
          <a:xfrm>
            <a:off x="448063" y="390935"/>
            <a:ext cx="19970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3200">
                <a:solidFill>
                  <a:schemeClr val="dk1"/>
                </a:solidFill>
              </a:rPr>
              <a:t>T</a:t>
            </a:r>
            <a:r>
              <a:rPr lang="en-ID" sz="3200"/>
              <a:t>able of Contents</a:t>
            </a:r>
            <a:endParaRPr sz="3200"/>
          </a:p>
        </p:txBody>
      </p:sp>
      <p:sp>
        <p:nvSpPr>
          <p:cNvPr id="143" name="Google Shape;143;p3"/>
          <p:cNvSpPr txBox="1">
            <a:spLocks noGrp="1"/>
          </p:cNvSpPr>
          <p:nvPr>
            <p:ph type="ctrTitle"/>
          </p:nvPr>
        </p:nvSpPr>
        <p:spPr>
          <a:xfrm>
            <a:off x="47657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400"/>
              <a:t>Project Background</a:t>
            </a:r>
            <a:endParaRPr sz="1400"/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 idx="2"/>
          </p:nvPr>
        </p:nvSpPr>
        <p:spPr>
          <a:xfrm>
            <a:off x="41821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D"/>
              <a:t>01</a:t>
            </a:r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 idx="5"/>
          </p:nvPr>
        </p:nvSpPr>
        <p:spPr>
          <a:xfrm>
            <a:off x="63798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D"/>
              <a:t>02</a:t>
            </a:r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D"/>
              <a:t>03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ctrTitle" idx="15"/>
          </p:nvPr>
        </p:nvSpPr>
        <p:spPr>
          <a:xfrm>
            <a:off x="725637" y="3794394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400">
                <a:solidFill>
                  <a:schemeClr val="dk1"/>
                </a:solidFill>
              </a:rPr>
              <a:t>Modeling</a:t>
            </a:r>
            <a:endParaRPr sz="1400"/>
          </a:p>
        </p:txBody>
      </p:sp>
      <p:sp>
        <p:nvSpPr>
          <p:cNvPr id="148" name="Google Shape;148;p3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D"/>
              <a:t>04</a:t>
            </a: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ctrTitle" idx="18"/>
          </p:nvPr>
        </p:nvSpPr>
        <p:spPr>
          <a:xfrm>
            <a:off x="2906656" y="3941863"/>
            <a:ext cx="20836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sz="1400"/>
              <a:t>Business Recommendation</a:t>
            </a:r>
            <a:endParaRPr sz="1400"/>
          </a:p>
        </p:txBody>
      </p:sp>
      <p:sp>
        <p:nvSpPr>
          <p:cNvPr id="150" name="Google Shape;150;p3"/>
          <p:cNvSpPr txBox="1"/>
          <p:nvPr/>
        </p:nvSpPr>
        <p:spPr>
          <a:xfrm>
            <a:off x="6635159" y="4107503"/>
            <a:ext cx="2368815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By Power Rangers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003182" y="-2003183"/>
            <a:ext cx="5137635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54C6D">
              <a:alpha val="32941"/>
            </a:srgbClr>
          </a:solidFill>
          <a:ln>
            <a:noFill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D">
                <a:solidFill>
                  <a:schemeClr val="lt1"/>
                </a:solidFill>
              </a:rPr>
              <a:t>Project Background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2830286" y="1101775"/>
            <a:ext cx="4267200" cy="322348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-ID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4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4572000" y="-1077015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D">
                <a:solidFill>
                  <a:schemeClr val="dk1"/>
                </a:solidFill>
              </a:rPr>
              <a:t>Trips &amp; Travel.Com 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1"/>
          </p:nvPr>
        </p:nvSpPr>
        <p:spPr>
          <a:xfrm>
            <a:off x="3837994" y="1035723"/>
            <a:ext cx="4601306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dirty="0"/>
              <a:t>is a company that provides holiday packages such as: Basic, Standard, Deluxe, Super Deluxe, King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D" dirty="0"/>
              <a:t>Looking at the data of the last year, the marketing cost is quite high while only </a:t>
            </a:r>
            <a:r>
              <a:rPr lang="en-ID" b="1" dirty="0">
                <a:latin typeface="Open Sans"/>
                <a:ea typeface="Open Sans"/>
                <a:cs typeface="Open Sans"/>
                <a:sym typeface="Open Sans"/>
              </a:rPr>
              <a:t>18% </a:t>
            </a:r>
            <a:r>
              <a:rPr lang="en-ID" dirty="0"/>
              <a:t>of the customers purchased the packages. </a:t>
            </a:r>
            <a:r>
              <a:rPr lang="en-ID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They </a:t>
            </a:r>
            <a:r>
              <a:rPr lang="en-ID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loss 3.968 customers </a:t>
            </a:r>
            <a:r>
              <a:rPr lang="en-ID" dirty="0"/>
              <a:t>because customers were contacted </a:t>
            </a:r>
            <a:r>
              <a:rPr lang="en-ID" b="1" dirty="0">
                <a:latin typeface="Open Sans"/>
                <a:ea typeface="Open Sans"/>
                <a:cs typeface="Open Sans"/>
                <a:sym typeface="Open Sans"/>
              </a:rPr>
              <a:t>randomly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635159" y="4107503"/>
            <a:ext cx="2368815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-1" y="0"/>
            <a:ext cx="3073500" cy="4640400"/>
          </a:xfrm>
          <a:prstGeom prst="rect">
            <a:avLst/>
          </a:prstGeom>
          <a:solidFill>
            <a:srgbClr val="254C6D">
              <a:alpha val="30980"/>
            </a:srgbClr>
          </a:solidFill>
          <a:ln>
            <a:noFill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150" y="2021525"/>
            <a:ext cx="3696465" cy="27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3028" y="2598798"/>
            <a:ext cx="505350" cy="5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5214889" y="3056829"/>
            <a:ext cx="1581600" cy="430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18%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Taken Product</a:t>
            </a: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2195100" y="3455632"/>
            <a:ext cx="4601400" cy="430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82%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1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taken product</a:t>
            </a:r>
            <a:endParaRPr sz="11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2392148" y="1136363"/>
            <a:ext cx="2368815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3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1585670" y="2119362"/>
            <a:ext cx="3166350" cy="97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82% </a:t>
            </a:r>
            <a:r>
              <a:rPr lang="en-ID"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 </a:t>
            </a:r>
            <a:r>
              <a:rPr lang="en-ID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taken </a:t>
            </a:r>
            <a:r>
              <a:rPr lang="en-ID"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holiday packages because they were contacted </a:t>
            </a:r>
            <a:r>
              <a:rPr lang="en-ID" sz="1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randomly</a:t>
            </a: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5064149" y="3160949"/>
            <a:ext cx="3321384" cy="97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-"/>
            </a:pPr>
            <a:r>
              <a:rPr lang="en-ID" sz="11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Create system to predict potential customer to support Wellness Tourism Package sales</a:t>
            </a:r>
            <a:endParaRPr sz="1400" b="0" i="0" u="none" strike="noStrike" cap="none" dirty="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-"/>
            </a:pPr>
            <a:r>
              <a:rPr lang="en-ID" sz="11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Determine customer segmentation of the available packages</a:t>
            </a:r>
            <a:endParaRPr sz="11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-"/>
            </a:pPr>
            <a:r>
              <a:rPr lang="en-ID" sz="11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 new marketing strategies</a:t>
            </a:r>
            <a:endParaRPr sz="1100" b="0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5585160" y="2144540"/>
            <a:ext cx="2800373" cy="97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None/>
            </a:pPr>
            <a:r>
              <a:rPr lang="en-ID" sz="12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Increase sales of Trips &amp; </a:t>
            </a:r>
            <a:r>
              <a:rPr lang="en-ID" sz="1200" b="0" i="0" u="none" strike="noStrike" cap="none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Travel.Com</a:t>
            </a:r>
            <a:r>
              <a:rPr lang="en-ID" sz="1200" b="0" i="0" u="none" strike="noStrike" cap="none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Holiday Packages </a:t>
            </a:r>
            <a:endParaRPr sz="1200" b="1" i="0" u="none" strike="noStrike" cap="none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5968590" y="1165339"/>
            <a:ext cx="2368815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Goal</a:t>
            </a:r>
            <a:endParaRPr sz="2800" b="0" i="0" u="none" strike="noStrike" cap="non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5992654" y="2275071"/>
            <a:ext cx="23688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Objectives</a:t>
            </a:r>
            <a:endParaRPr sz="2800" b="0" i="0" u="none" strike="noStrike" cap="non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6635159" y="4107503"/>
            <a:ext cx="2368815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 rotWithShape="1">
          <a:blip r:embed="rId4">
            <a:alphaModFix/>
          </a:blip>
          <a:srcRect t="6152" b="94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54C6D">
              <a:alpha val="60000"/>
            </a:srgbClr>
          </a:solidFill>
          <a:ln>
            <a:noFill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>
            <a:spLocks noGrp="1"/>
          </p:cNvSpPr>
          <p:nvPr>
            <p:ph type="ctrTitle"/>
          </p:nvPr>
        </p:nvSpPr>
        <p:spPr>
          <a:xfrm flipH="1">
            <a:off x="2752702" y="2243225"/>
            <a:ext cx="2921375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D" sz="2800">
                <a:solidFill>
                  <a:schemeClr val="lt1"/>
                </a:solidFill>
              </a:rPr>
              <a:t>Data Preprocessing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93" name="Google Shape;193;p7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lang="en-ID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2830215" y="1101775"/>
            <a:ext cx="4134000" cy="3223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5556819" y="2578376"/>
            <a:ext cx="4267200" cy="264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t="41559" r="16888" b="30083"/>
          <a:stretch/>
        </p:blipFill>
        <p:spPr>
          <a:xfrm>
            <a:off x="5734145" y="2037854"/>
            <a:ext cx="4267203" cy="1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 txBox="1"/>
          <p:nvPr/>
        </p:nvSpPr>
        <p:spPr>
          <a:xfrm>
            <a:off x="525125" y="2715824"/>
            <a:ext cx="20301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CustomerID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CityTier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Occupation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Gender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PreferredPropertyStar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MaritalStatus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Passport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OwnCar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MonthlyIncome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4388666" y="2696576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ID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ProdTaken</a:t>
            </a:r>
            <a:endParaRPr sz="10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8"/>
          <p:cNvSpPr txBox="1">
            <a:spLocks noGrp="1"/>
          </p:cNvSpPr>
          <p:nvPr>
            <p:ph type="ctrTitle"/>
          </p:nvPr>
        </p:nvSpPr>
        <p:spPr>
          <a:xfrm>
            <a:off x="525125" y="202695"/>
            <a:ext cx="1497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2800"/>
              <a:t>Dataset</a:t>
            </a:r>
            <a:endParaRPr sz="2800"/>
          </a:p>
        </p:txBody>
      </p:sp>
      <p:sp>
        <p:nvSpPr>
          <p:cNvPr id="204" name="Google Shape;204;p8"/>
          <p:cNvSpPr txBox="1">
            <a:spLocks noGrp="1"/>
          </p:cNvSpPr>
          <p:nvPr>
            <p:ph type="ctrTitle"/>
          </p:nvPr>
        </p:nvSpPr>
        <p:spPr>
          <a:xfrm>
            <a:off x="6144897" y="3371204"/>
            <a:ext cx="33879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Product Taken</a:t>
            </a:r>
            <a:b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Revenue</a:t>
            </a:r>
          </a:p>
        </p:txBody>
      </p:sp>
      <p:sp>
        <p:nvSpPr>
          <p:cNvPr id="205" name="Google Shape;205;p8"/>
          <p:cNvSpPr/>
          <p:nvPr/>
        </p:nvSpPr>
        <p:spPr>
          <a:xfrm rot="10800000" flipH="1">
            <a:off x="5726800" y="2026604"/>
            <a:ext cx="4297500" cy="1051800"/>
          </a:xfrm>
          <a:prstGeom prst="rect">
            <a:avLst/>
          </a:prstGeom>
          <a:solidFill>
            <a:srgbClr val="254C6D">
              <a:alpha val="60000"/>
            </a:srgbClr>
          </a:solidFill>
          <a:ln>
            <a:noFill/>
          </a:ln>
          <a:effectLst>
            <a:outerShdw blurRad="50800" dist="50800" dir="5400000" sx="38000" sy="38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2414155" y="2711779"/>
            <a:ext cx="1841712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TypeofContact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DurationofPitch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NumberofPersonVisiting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NumberofFollowups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ProductPitched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NumberofTrips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PitchSatisfactionScore</a:t>
            </a:r>
            <a:endParaRPr sz="105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NumberofChildrenVisiting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>
            <a:spLocks noGrp="1"/>
          </p:cNvSpPr>
          <p:nvPr>
            <p:ph type="ctrTitle"/>
          </p:nvPr>
        </p:nvSpPr>
        <p:spPr>
          <a:xfrm>
            <a:off x="525125" y="2367776"/>
            <a:ext cx="15537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400"/>
              <a:t>Customer Profile</a:t>
            </a:r>
            <a:endParaRPr sz="1400"/>
          </a:p>
        </p:txBody>
      </p:sp>
      <p:sp>
        <p:nvSpPr>
          <p:cNvPr id="208" name="Google Shape;208;p8"/>
          <p:cNvSpPr txBox="1">
            <a:spLocks noGrp="1"/>
          </p:cNvSpPr>
          <p:nvPr>
            <p:ph type="ctrTitle"/>
          </p:nvPr>
        </p:nvSpPr>
        <p:spPr>
          <a:xfrm>
            <a:off x="2475182" y="2399258"/>
            <a:ext cx="15537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400"/>
              <a:t>Feature</a:t>
            </a:r>
            <a:endParaRPr sz="1400"/>
          </a:p>
        </p:txBody>
      </p:sp>
      <p:sp>
        <p:nvSpPr>
          <p:cNvPr id="209" name="Google Shape;209;p8"/>
          <p:cNvSpPr txBox="1">
            <a:spLocks noGrp="1"/>
          </p:cNvSpPr>
          <p:nvPr>
            <p:ph type="ctrTitle"/>
          </p:nvPr>
        </p:nvSpPr>
        <p:spPr>
          <a:xfrm>
            <a:off x="4362047" y="2432405"/>
            <a:ext cx="15537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400"/>
              <a:t>Target</a:t>
            </a:r>
            <a:endParaRPr sz="1400"/>
          </a:p>
        </p:txBody>
      </p:sp>
      <p:sp>
        <p:nvSpPr>
          <p:cNvPr id="210" name="Google Shape;210;p8"/>
          <p:cNvSpPr txBox="1">
            <a:spLocks noGrp="1"/>
          </p:cNvSpPr>
          <p:nvPr>
            <p:ph type="ctrTitle"/>
          </p:nvPr>
        </p:nvSpPr>
        <p:spPr>
          <a:xfrm>
            <a:off x="6164495" y="2341904"/>
            <a:ext cx="2030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1900">
                <a:solidFill>
                  <a:schemeClr val="lt1"/>
                </a:solidFill>
              </a:rPr>
              <a:t>Business Metrics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568" y="1157042"/>
            <a:ext cx="1257433" cy="125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8"/>
          <p:cNvGrpSpPr/>
          <p:nvPr/>
        </p:nvGrpSpPr>
        <p:grpSpPr>
          <a:xfrm>
            <a:off x="2276078" y="1131321"/>
            <a:ext cx="1333255" cy="1285706"/>
            <a:chOff x="2425975" y="1005011"/>
            <a:chExt cx="1333255" cy="1263966"/>
          </a:xfrm>
        </p:grpSpPr>
        <p:pic>
          <p:nvPicPr>
            <p:cNvPr id="213" name="Google Shape;21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33452" y="1005011"/>
              <a:ext cx="1318300" cy="1260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019"/>
                </a:srgbClr>
              </a:outerShdw>
            </a:effectLst>
          </p:spPr>
        </p:pic>
        <p:sp>
          <p:nvSpPr>
            <p:cNvPr id="214" name="Google Shape;214;p8"/>
            <p:cNvSpPr/>
            <p:nvPr/>
          </p:nvSpPr>
          <p:spPr>
            <a:xfrm>
              <a:off x="2425975" y="1008977"/>
              <a:ext cx="1333255" cy="1260000"/>
            </a:xfrm>
            <a:prstGeom prst="ellipse">
              <a:avLst/>
            </a:prstGeom>
            <a:noFill/>
            <a:ln w="76200" cap="flat" cmpd="sng">
              <a:solidFill>
                <a:srgbClr val="0E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5" name="Google Shape;215;p8"/>
          <p:cNvPicPr preferRelativeResize="0"/>
          <p:nvPr/>
        </p:nvPicPr>
        <p:blipFill rotWithShape="1">
          <a:blip r:embed="rId6">
            <a:alphaModFix/>
          </a:blip>
          <a:srcRect l="-4446" t="802" r="5673" b="1348"/>
          <a:stretch/>
        </p:blipFill>
        <p:spPr>
          <a:xfrm>
            <a:off x="3974482" y="1055838"/>
            <a:ext cx="1527900" cy="151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8"/>
          <p:cNvSpPr txBox="1"/>
          <p:nvPr/>
        </p:nvSpPr>
        <p:spPr>
          <a:xfrm>
            <a:off x="5986482" y="4082533"/>
            <a:ext cx="28413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Preproccessing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4849825" y="-75500"/>
            <a:ext cx="4593300" cy="393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ctrTitle"/>
          </p:nvPr>
        </p:nvSpPr>
        <p:spPr>
          <a:xfrm>
            <a:off x="723600" y="394539"/>
            <a:ext cx="179382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D" sz="2400"/>
              <a:t>Missing Value</a:t>
            </a:r>
            <a:endParaRPr sz="2400"/>
          </a:p>
        </p:txBody>
      </p:sp>
      <p:sp>
        <p:nvSpPr>
          <p:cNvPr id="223" name="Google Shape;223;p9"/>
          <p:cNvSpPr txBox="1">
            <a:spLocks noGrp="1"/>
          </p:cNvSpPr>
          <p:nvPr>
            <p:ph type="ctrTitle" idx="4294967295"/>
          </p:nvPr>
        </p:nvSpPr>
        <p:spPr>
          <a:xfrm>
            <a:off x="5135190" y="562521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n-ID"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 Selection</a:t>
            </a:r>
            <a:endParaRPr sz="2000" b="0" i="0" u="none" strike="noStrike" cap="none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4" name="Google Shape;224;p9"/>
          <p:cNvSpPr txBox="1">
            <a:spLocks noGrp="1"/>
          </p:cNvSpPr>
          <p:nvPr>
            <p:ph type="subTitle" idx="4294967295"/>
          </p:nvPr>
        </p:nvSpPr>
        <p:spPr>
          <a:xfrm>
            <a:off x="723600" y="1283100"/>
            <a:ext cx="2169600" cy="2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Handle null values: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</a:t>
            </a:r>
            <a:r>
              <a:rPr lang="en-ID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mean</a:t>
            </a: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MonthlyIncome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DurationOfPitch, NumberOfTrips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</a:pP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</a:t>
            </a:r>
            <a:r>
              <a:rPr lang="en-ID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</a:t>
            </a:r>
            <a:endParaRPr sz="1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NumberOfFollowups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PreferredPropertyStar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NumberOfChildrenVisiting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TypeofContact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endParaRPr sz="11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5" name="Google Shape;225;p9"/>
          <p:cNvSpPr/>
          <p:nvPr/>
        </p:nvSpPr>
        <p:spPr>
          <a:xfrm rot="2700000">
            <a:off x="5231438" y="1909812"/>
            <a:ext cx="128552" cy="12855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 rot="2700000">
            <a:off x="5231438" y="1996616"/>
            <a:ext cx="128552" cy="12855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5260775" y="1140325"/>
            <a:ext cx="15441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Passport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City Tier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Marital status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Occupation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Monthly Income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5986482" y="4082533"/>
            <a:ext cx="2841429" cy="102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ID" sz="2800" b="0" i="0" u="none" strike="noStrike" cap="none">
                <a:solidFill>
                  <a:srgbClr val="DADADA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Preproccessing</a:t>
            </a:r>
            <a:endParaRPr sz="2800" b="0" i="0" u="none" strike="noStrike" cap="none">
              <a:solidFill>
                <a:srgbClr val="DADADA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6804875" y="998500"/>
            <a:ext cx="19209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Preferred Property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Gender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Duration of Pitch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trips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follow up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Pitch Satisfaction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 of Contact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-"/>
            </a:pPr>
            <a:r>
              <a:rPr lang="en-ID"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Pitch</a:t>
            </a:r>
            <a:endParaRPr sz="120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30" name="Google Shape;23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400" y="998496"/>
            <a:ext cx="1793825" cy="254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254C6D"/>
      </a:dk1>
      <a:lt1>
        <a:srgbClr val="F3F3F3"/>
      </a:lt1>
      <a:dk2>
        <a:srgbClr val="254C6D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Microsoft Office PowerPoint</Application>
  <PresentationFormat>On-screen Show (16:9)</PresentationFormat>
  <Paragraphs>369</Paragraphs>
  <Slides>29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Open Sans</vt:lpstr>
      <vt:lpstr>Open Sans Light</vt:lpstr>
      <vt:lpstr>Open Sans Medium</vt:lpstr>
      <vt:lpstr>Arial</vt:lpstr>
      <vt:lpstr>DM Serif Display</vt:lpstr>
      <vt:lpstr>Fira Sans Extra Condensed Medium</vt:lpstr>
      <vt:lpstr>Montserrat</vt:lpstr>
      <vt:lpstr>Invesment Business Plan by Slidego</vt:lpstr>
      <vt:lpstr>Trips&amp;Travel.com Holiday Package Recommendation</vt:lpstr>
      <vt:lpstr>Our Team</vt:lpstr>
      <vt:lpstr>Data Preparation</vt:lpstr>
      <vt:lpstr>Project Background</vt:lpstr>
      <vt:lpstr>Trips &amp; Travel.Com  </vt:lpstr>
      <vt:lpstr>PowerPoint Presentation</vt:lpstr>
      <vt:lpstr>Data Preprocessing</vt:lpstr>
      <vt:lpstr>Dataset</vt:lpstr>
      <vt:lpstr>Missing Value</vt:lpstr>
      <vt:lpstr>Data Distribution - Before Normalization &amp; Handle Outliers  </vt:lpstr>
      <vt:lpstr>Data Distribution - After Normalization &amp; Handle Outliers  </vt:lpstr>
      <vt:lpstr>Transform skewed distribution feature’s value into the same scales with MinMaxScaler</vt:lpstr>
      <vt:lpstr>Data Insight </vt:lpstr>
      <vt:lpstr>Product Taken Customer Behavior</vt:lpstr>
      <vt:lpstr>Feature Correlation</vt:lpstr>
      <vt:lpstr>Modeling &amp; Evaluation</vt:lpstr>
      <vt:lpstr>PowerPoint Presentation</vt:lpstr>
      <vt:lpstr>PowerPoint Presentation</vt:lpstr>
      <vt:lpstr>PowerPoint Presentation</vt:lpstr>
      <vt:lpstr>PowerPoint Presentation</vt:lpstr>
      <vt:lpstr>Business Recommendation</vt:lpstr>
      <vt:lpstr>For Sales Team: The effective Number of Follow Ups is 3 - 5 times with Duration of Pitch 9 - 22 minutes Provide additional services for making passport     </vt:lpstr>
      <vt:lpstr>Customer Segmentation  </vt:lpstr>
      <vt:lpstr>Business Strategy</vt:lpstr>
      <vt:lpstr>Data Pengguna Medsos</vt:lpstr>
      <vt:lpstr>PowerPoint Presentation</vt:lpstr>
      <vt:lpstr>Executive Summary</vt:lpstr>
      <vt:lpstr>Pembagian Tugas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Trips&amp;Travel.com Holiday Package Recommendation</dc:title>
  <cp:lastModifiedBy>mega dwi</cp:lastModifiedBy>
  <cp:revision>1</cp:revision>
  <dcterms:modified xsi:type="dcterms:W3CDTF">2021-10-18T12:58:30Z</dcterms:modified>
</cp:coreProperties>
</file>